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Roboto" charset="1" panose="02000000000000000000"/>
      <p:regular r:id="rId29"/>
    </p:embeddedFont>
    <p:embeddedFont>
      <p:font typeface="Helvetica World Bold" charset="1" panose="020B0800040000020004"/>
      <p:regular r:id="rId30"/>
    </p:embeddedFont>
    <p:embeddedFont>
      <p:font typeface="Roboto Bold" charset="1" panose="02000000000000000000"/>
      <p:regular r:id="rId31"/>
    </p:embeddedFont>
    <p:embeddedFont>
      <p:font typeface="Inter" charset="1" panose="020B05020300000000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3.svg" Type="http://schemas.openxmlformats.org/officeDocument/2006/relationships/image"/><Relationship Id="rId2" Target="../media/image22.jpe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svg" Type="http://schemas.openxmlformats.org/officeDocument/2006/relationships/image"/><Relationship Id="rId2" Target="../media/image32.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2.png" Type="http://schemas.openxmlformats.org/officeDocument/2006/relationships/image"/><Relationship Id="rId9" Target="../media/image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7.png" Type="http://schemas.openxmlformats.org/officeDocument/2006/relationships/image"/><Relationship Id="rId5" Target="../media/image4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7.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 Id="rId7" Target="../media/image57.jpeg" Type="http://schemas.openxmlformats.org/officeDocument/2006/relationships/image"/><Relationship Id="rId8" Target="../media/image58.jpeg" Type="http://schemas.openxmlformats.org/officeDocument/2006/relationships/image"/><Relationship Id="rId9" Target="../media/image5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https://usflearn.instructure.com/groups/832525/users/5249821" TargetMode="External" Type="http://schemas.openxmlformats.org/officeDocument/2006/relationships/hyperlink"/><Relationship Id="rId7" Target="https://usflearn.instructure.com/groups/832525/users/5254409" TargetMode="External" Type="http://schemas.openxmlformats.org/officeDocument/2006/relationships/hyperlink"/><Relationship Id="rId8" Target="https://usflearn.instructure.com/groups/832525/users/5254409" TargetMode="External" Type="http://schemas.openxmlformats.org/officeDocument/2006/relationships/hyperlink"/><Relationship Id="rId9" Target="https://usflearn.instructure.com/groups/832525/users/4056383"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3.svg" Type="http://schemas.openxmlformats.org/officeDocument/2006/relationships/image"/><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4179983" y="5043819"/>
            <a:ext cx="4154120" cy="5243181"/>
            <a:chOff x="0" y="0"/>
            <a:chExt cx="1094089" cy="1380920"/>
          </a:xfrm>
        </p:grpSpPr>
        <p:sp>
          <p:nvSpPr>
            <p:cNvPr name="Freeform 4" id="4"/>
            <p:cNvSpPr/>
            <p:nvPr/>
          </p:nvSpPr>
          <p:spPr>
            <a:xfrm flipH="false" flipV="false" rot="0">
              <a:off x="0" y="0"/>
              <a:ext cx="1094089" cy="1380920"/>
            </a:xfrm>
            <a:custGeom>
              <a:avLst/>
              <a:gdLst/>
              <a:ahLst/>
              <a:cxnLst/>
              <a:rect r="r" b="b" t="t" l="l"/>
              <a:pathLst>
                <a:path h="1380920" w="1094089">
                  <a:moveTo>
                    <a:pt x="0" y="0"/>
                  </a:moveTo>
                  <a:lnTo>
                    <a:pt x="1094089" y="0"/>
                  </a:lnTo>
                  <a:lnTo>
                    <a:pt x="1094089" y="1380920"/>
                  </a:lnTo>
                  <a:lnTo>
                    <a:pt x="0" y="1380920"/>
                  </a:lnTo>
                  <a:close/>
                </a:path>
              </a:pathLst>
            </a:custGeom>
            <a:solidFill>
              <a:srgbClr val="113946">
                <a:alpha val="84706"/>
              </a:srgbClr>
            </a:solidFill>
          </p:spPr>
        </p:sp>
        <p:sp>
          <p:nvSpPr>
            <p:cNvPr name="TextBox 5" id="5"/>
            <p:cNvSpPr txBox="true"/>
            <p:nvPr/>
          </p:nvSpPr>
          <p:spPr>
            <a:xfrm>
              <a:off x="0" y="-47625"/>
              <a:ext cx="1094089" cy="1428545"/>
            </a:xfrm>
            <a:prstGeom prst="rect">
              <a:avLst/>
            </a:prstGeom>
          </p:spPr>
          <p:txBody>
            <a:bodyPr anchor="ctr" rtlCol="false" tIns="50800" lIns="50800" bIns="50800" rIns="50800"/>
            <a:lstStyle/>
            <a:p>
              <a:pPr algn="ctr">
                <a:lnSpc>
                  <a:spcPts val="3012"/>
                </a:lnSpc>
              </a:pPr>
            </a:p>
          </p:txBody>
        </p:sp>
      </p:grpSp>
      <p:grpSp>
        <p:nvGrpSpPr>
          <p:cNvPr name="Group 6" id="6"/>
          <p:cNvGrpSpPr/>
          <p:nvPr/>
        </p:nvGrpSpPr>
        <p:grpSpPr>
          <a:xfrm rot="0">
            <a:off x="8334103" y="2209097"/>
            <a:ext cx="5773914" cy="2834722"/>
            <a:chOff x="0" y="0"/>
            <a:chExt cx="1520702" cy="746593"/>
          </a:xfrm>
        </p:grpSpPr>
        <p:sp>
          <p:nvSpPr>
            <p:cNvPr name="Freeform 7" id="7"/>
            <p:cNvSpPr/>
            <p:nvPr/>
          </p:nvSpPr>
          <p:spPr>
            <a:xfrm flipH="false" flipV="false" rot="0">
              <a:off x="0" y="0"/>
              <a:ext cx="1520702" cy="746593"/>
            </a:xfrm>
            <a:custGeom>
              <a:avLst/>
              <a:gdLst/>
              <a:ahLst/>
              <a:cxnLst/>
              <a:rect r="r" b="b" t="t" l="l"/>
              <a:pathLst>
                <a:path h="746593" w="1520702">
                  <a:moveTo>
                    <a:pt x="0" y="0"/>
                  </a:moveTo>
                  <a:lnTo>
                    <a:pt x="1520702" y="0"/>
                  </a:lnTo>
                  <a:lnTo>
                    <a:pt x="1520702" y="746593"/>
                  </a:lnTo>
                  <a:lnTo>
                    <a:pt x="0" y="746593"/>
                  </a:lnTo>
                  <a:close/>
                </a:path>
              </a:pathLst>
            </a:custGeom>
            <a:solidFill>
              <a:srgbClr val="113946">
                <a:alpha val="84706"/>
              </a:srgbClr>
            </a:solidFill>
          </p:spPr>
        </p:sp>
        <p:sp>
          <p:nvSpPr>
            <p:cNvPr name="TextBox 8" id="8"/>
            <p:cNvSpPr txBox="true"/>
            <p:nvPr/>
          </p:nvSpPr>
          <p:spPr>
            <a:xfrm>
              <a:off x="0" y="-47625"/>
              <a:ext cx="1520702" cy="794218"/>
            </a:xfrm>
            <a:prstGeom prst="rect">
              <a:avLst/>
            </a:prstGeom>
          </p:spPr>
          <p:txBody>
            <a:bodyPr anchor="ctr" rtlCol="false" tIns="50800" lIns="50800" bIns="50800" rIns="50800"/>
            <a:lstStyle/>
            <a:p>
              <a:pPr algn="ctr">
                <a:lnSpc>
                  <a:spcPts val="3012"/>
                </a:lnSpc>
              </a:pPr>
            </a:p>
          </p:txBody>
        </p:sp>
      </p:grpSp>
      <p:grpSp>
        <p:nvGrpSpPr>
          <p:cNvPr name="Group 9" id="9"/>
          <p:cNvGrpSpPr/>
          <p:nvPr/>
        </p:nvGrpSpPr>
        <p:grpSpPr>
          <a:xfrm rot="0">
            <a:off x="11841439" y="644294"/>
            <a:ext cx="6736613" cy="768813"/>
            <a:chOff x="0" y="0"/>
            <a:chExt cx="1774252" cy="202486"/>
          </a:xfrm>
        </p:grpSpPr>
        <p:sp>
          <p:nvSpPr>
            <p:cNvPr name="Freeform 10" id="10"/>
            <p:cNvSpPr/>
            <p:nvPr/>
          </p:nvSpPr>
          <p:spPr>
            <a:xfrm flipH="false" flipV="false" rot="0">
              <a:off x="0" y="0"/>
              <a:ext cx="1774252" cy="202486"/>
            </a:xfrm>
            <a:custGeom>
              <a:avLst/>
              <a:gdLst/>
              <a:ahLst/>
              <a:cxnLst/>
              <a:rect r="r" b="b" t="t" l="l"/>
              <a:pathLst>
                <a:path h="202486" w="1774252">
                  <a:moveTo>
                    <a:pt x="17238" y="0"/>
                  </a:moveTo>
                  <a:lnTo>
                    <a:pt x="1757013" y="0"/>
                  </a:lnTo>
                  <a:cubicBezTo>
                    <a:pt x="1761585" y="0"/>
                    <a:pt x="1765970" y="1816"/>
                    <a:pt x="1769203" y="5049"/>
                  </a:cubicBezTo>
                  <a:cubicBezTo>
                    <a:pt x="1772436" y="8282"/>
                    <a:pt x="1774252" y="12667"/>
                    <a:pt x="1774252" y="17238"/>
                  </a:cubicBezTo>
                  <a:lnTo>
                    <a:pt x="1774252" y="185247"/>
                  </a:lnTo>
                  <a:cubicBezTo>
                    <a:pt x="1774252" y="189819"/>
                    <a:pt x="1772436" y="194204"/>
                    <a:pt x="1769203" y="197437"/>
                  </a:cubicBezTo>
                  <a:cubicBezTo>
                    <a:pt x="1765970" y="200669"/>
                    <a:pt x="1761585" y="202486"/>
                    <a:pt x="1757013" y="202486"/>
                  </a:cubicBezTo>
                  <a:lnTo>
                    <a:pt x="17238" y="202486"/>
                  </a:lnTo>
                  <a:cubicBezTo>
                    <a:pt x="12667" y="202486"/>
                    <a:pt x="8282" y="200669"/>
                    <a:pt x="5049" y="197437"/>
                  </a:cubicBezTo>
                  <a:cubicBezTo>
                    <a:pt x="1816" y="194204"/>
                    <a:pt x="0" y="189819"/>
                    <a:pt x="0" y="185247"/>
                  </a:cubicBezTo>
                  <a:lnTo>
                    <a:pt x="0" y="17238"/>
                  </a:lnTo>
                  <a:cubicBezTo>
                    <a:pt x="0" y="12667"/>
                    <a:pt x="1816" y="8282"/>
                    <a:pt x="5049" y="5049"/>
                  </a:cubicBezTo>
                  <a:cubicBezTo>
                    <a:pt x="8282" y="1816"/>
                    <a:pt x="12667" y="0"/>
                    <a:pt x="17238" y="0"/>
                  </a:cubicBezTo>
                  <a:close/>
                </a:path>
              </a:pathLst>
            </a:custGeom>
            <a:solidFill>
              <a:srgbClr val="B99470"/>
            </a:solidFill>
          </p:spPr>
        </p:sp>
        <p:sp>
          <p:nvSpPr>
            <p:cNvPr name="TextBox 11" id="11"/>
            <p:cNvSpPr txBox="true"/>
            <p:nvPr/>
          </p:nvSpPr>
          <p:spPr>
            <a:xfrm>
              <a:off x="0" y="-95250"/>
              <a:ext cx="1774252" cy="297736"/>
            </a:xfrm>
            <a:prstGeom prst="rect">
              <a:avLst/>
            </a:prstGeom>
          </p:spPr>
          <p:txBody>
            <a:bodyPr anchor="ctr" rtlCol="false" tIns="50800" lIns="50800" bIns="50800" rIns="50800"/>
            <a:lstStyle/>
            <a:p>
              <a:pPr algn="ctr">
                <a:lnSpc>
                  <a:spcPts val="3999"/>
                </a:lnSpc>
              </a:pPr>
              <a:r>
                <a:rPr lang="en-US" sz="2499" spc="249">
                  <a:solidFill>
                    <a:srgbClr val="FFF2D8"/>
                  </a:solidFill>
                  <a:latin typeface="Roboto"/>
                  <a:ea typeface="Roboto"/>
                  <a:cs typeface="Roboto"/>
                  <a:sym typeface="Roboto"/>
                </a:rPr>
                <a:t>December 6, 2024</a:t>
              </a:r>
            </a:p>
          </p:txBody>
        </p:sp>
      </p:grpSp>
      <p:sp>
        <p:nvSpPr>
          <p:cNvPr name="TextBox 12" id="12"/>
          <p:cNvSpPr txBox="true"/>
          <p:nvPr/>
        </p:nvSpPr>
        <p:spPr>
          <a:xfrm rot="0">
            <a:off x="1028700" y="3650830"/>
            <a:ext cx="16230600" cy="2674618"/>
          </a:xfrm>
          <a:prstGeom prst="rect">
            <a:avLst/>
          </a:prstGeom>
        </p:spPr>
        <p:txBody>
          <a:bodyPr anchor="t" rtlCol="false" tIns="0" lIns="0" bIns="0" rIns="0">
            <a:spAutoFit/>
          </a:bodyPr>
          <a:lstStyle/>
          <a:p>
            <a:pPr algn="ctr" marL="0" indent="0" lvl="0">
              <a:lnSpc>
                <a:spcPts val="9299"/>
              </a:lnSpc>
            </a:pPr>
            <a:r>
              <a:rPr lang="en-US" b="true" sz="9299" spc="464">
                <a:solidFill>
                  <a:srgbClr val="FFF2D8"/>
                </a:solidFill>
                <a:latin typeface="Helvetica World Bold"/>
                <a:ea typeface="Helvetica World Bold"/>
                <a:cs typeface="Helvetica World Bold"/>
                <a:sym typeface="Helvetica World Bold"/>
              </a:rPr>
              <a:t>RESEARCH PROPOSAL PRESENTATION</a:t>
            </a:r>
          </a:p>
        </p:txBody>
      </p:sp>
      <p:sp>
        <p:nvSpPr>
          <p:cNvPr name="TextBox 13" id="13"/>
          <p:cNvSpPr txBox="true"/>
          <p:nvPr/>
        </p:nvSpPr>
        <p:spPr>
          <a:xfrm rot="0">
            <a:off x="1762586" y="6586637"/>
            <a:ext cx="14762828" cy="1738200"/>
          </a:xfrm>
          <a:prstGeom prst="rect">
            <a:avLst/>
          </a:prstGeom>
        </p:spPr>
        <p:txBody>
          <a:bodyPr anchor="t" rtlCol="false" tIns="0" lIns="0" bIns="0" rIns="0">
            <a:spAutoFit/>
          </a:bodyPr>
          <a:lstStyle/>
          <a:p>
            <a:pPr algn="ctr" marL="0" indent="0" lvl="0">
              <a:lnSpc>
                <a:spcPts val="4648"/>
              </a:lnSpc>
            </a:pPr>
            <a:r>
              <a:rPr lang="en-US" b="true" sz="3779" spc="340">
                <a:solidFill>
                  <a:srgbClr val="FFF2D8"/>
                </a:solidFill>
                <a:latin typeface="Roboto Bold"/>
                <a:ea typeface="Roboto Bold"/>
                <a:cs typeface="Roboto Bold"/>
                <a:sym typeface="Roboto Bold"/>
              </a:rPr>
              <a:t>Increasing Social Workers in Public Libraries: How Social Workers in Public Libraries Provide Supportive Resources for Patrons in Crisis and Public Library Staff</a:t>
            </a:r>
          </a:p>
        </p:txBody>
      </p:sp>
      <p:grpSp>
        <p:nvGrpSpPr>
          <p:cNvPr name="Group 14" id="14"/>
          <p:cNvGrpSpPr/>
          <p:nvPr/>
        </p:nvGrpSpPr>
        <p:grpSpPr>
          <a:xfrm rot="0">
            <a:off x="-363549" y="644294"/>
            <a:ext cx="6813960" cy="768813"/>
            <a:chOff x="0" y="0"/>
            <a:chExt cx="9085280" cy="1025083"/>
          </a:xfrm>
        </p:grpSpPr>
        <p:grpSp>
          <p:nvGrpSpPr>
            <p:cNvPr name="Group 15" id="15"/>
            <p:cNvGrpSpPr/>
            <p:nvPr/>
          </p:nvGrpSpPr>
          <p:grpSpPr>
            <a:xfrm rot="0">
              <a:off x="0" y="0"/>
              <a:ext cx="9085280" cy="1025083"/>
              <a:chOff x="0" y="0"/>
              <a:chExt cx="1794623" cy="202486"/>
            </a:xfrm>
          </p:grpSpPr>
          <p:sp>
            <p:nvSpPr>
              <p:cNvPr name="Freeform 16" id="16"/>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17" id="17"/>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8" id="18"/>
            <p:cNvSpPr/>
            <p:nvPr/>
          </p:nvSpPr>
          <p:spPr>
            <a:xfrm flipH="false" flipV="false" rot="0">
              <a:off x="7166768" y="194281"/>
              <a:ext cx="1050844" cy="636521"/>
            </a:xfrm>
            <a:custGeom>
              <a:avLst/>
              <a:gdLst/>
              <a:ahLst/>
              <a:cxnLst/>
              <a:rect r="r" b="b" t="t" l="l"/>
              <a:pathLst>
                <a:path h="636521" w="1050844">
                  <a:moveTo>
                    <a:pt x="0" y="0"/>
                  </a:moveTo>
                  <a:lnTo>
                    <a:pt x="1050844" y="0"/>
                  </a:lnTo>
                  <a:lnTo>
                    <a:pt x="1050844" y="636521"/>
                  </a:lnTo>
                  <a:lnTo>
                    <a:pt x="0" y="6365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1856333" y="165483"/>
              <a:ext cx="5310436" cy="580390"/>
            </a:xfrm>
            <a:prstGeom prst="rect">
              <a:avLst/>
            </a:prstGeom>
          </p:spPr>
          <p:txBody>
            <a:bodyPr anchor="t" rtlCol="false" tIns="0" lIns="0" bIns="0" rIns="0">
              <a:spAutoFit/>
            </a:bodyPr>
            <a:lstStyle/>
            <a:p>
              <a:pPr algn="r">
                <a:lnSpc>
                  <a:spcPts val="3840"/>
                </a:lnSpc>
              </a:pPr>
              <a:r>
                <a:rPr lang="en-US" sz="2400" spc="240">
                  <a:solidFill>
                    <a:srgbClr val="FFF2D8"/>
                  </a:solidFill>
                  <a:latin typeface="Inter"/>
                  <a:ea typeface="Inter"/>
                  <a:cs typeface="Inter"/>
                  <a:sym typeface="Inter"/>
                </a:rPr>
                <a:t>Public Library Group 1</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70928"/>
            <a:ext cx="18288000" cy="4435134"/>
            <a:chOff x="0" y="0"/>
            <a:chExt cx="3125108" cy="757889"/>
          </a:xfrm>
        </p:grpSpPr>
        <p:sp>
          <p:nvSpPr>
            <p:cNvPr name="Freeform 3" id="3"/>
            <p:cNvSpPr/>
            <p:nvPr/>
          </p:nvSpPr>
          <p:spPr>
            <a:xfrm flipH="false" flipV="false" rot="0">
              <a:off x="0" y="0"/>
              <a:ext cx="3125108" cy="757889"/>
            </a:xfrm>
            <a:custGeom>
              <a:avLst/>
              <a:gdLst/>
              <a:ahLst/>
              <a:cxnLst/>
              <a:rect r="r" b="b" t="t" l="l"/>
              <a:pathLst>
                <a:path h="757889" w="3125108">
                  <a:moveTo>
                    <a:pt x="0" y="0"/>
                  </a:moveTo>
                  <a:lnTo>
                    <a:pt x="3125108" y="0"/>
                  </a:lnTo>
                  <a:lnTo>
                    <a:pt x="3125108" y="757889"/>
                  </a:lnTo>
                  <a:lnTo>
                    <a:pt x="0" y="757889"/>
                  </a:lnTo>
                  <a:close/>
                </a:path>
              </a:pathLst>
            </a:custGeom>
            <a:blipFill>
              <a:blip r:embed="rId2"/>
              <a:stretch>
                <a:fillRect l="0" t="-87362" r="0" b="-87362"/>
              </a:stretch>
            </a:blipFill>
          </p:spPr>
        </p:sp>
      </p:grpSp>
      <p:grpSp>
        <p:nvGrpSpPr>
          <p:cNvPr name="Group 4" id="4"/>
          <p:cNvGrpSpPr/>
          <p:nvPr/>
        </p:nvGrpSpPr>
        <p:grpSpPr>
          <a:xfrm rot="0">
            <a:off x="440718" y="4339363"/>
            <a:ext cx="8830761" cy="3608193"/>
            <a:chOff x="0" y="0"/>
            <a:chExt cx="2325797" cy="950306"/>
          </a:xfrm>
        </p:grpSpPr>
        <p:sp>
          <p:nvSpPr>
            <p:cNvPr name="Freeform 5" id="5"/>
            <p:cNvSpPr/>
            <p:nvPr/>
          </p:nvSpPr>
          <p:spPr>
            <a:xfrm flipH="false" flipV="false" rot="0">
              <a:off x="0" y="0"/>
              <a:ext cx="2325797" cy="950306"/>
            </a:xfrm>
            <a:custGeom>
              <a:avLst/>
              <a:gdLst/>
              <a:ahLst/>
              <a:cxnLst/>
              <a:rect r="r" b="b" t="t" l="l"/>
              <a:pathLst>
                <a:path h="950306" w="2325797">
                  <a:moveTo>
                    <a:pt x="13150" y="0"/>
                  </a:moveTo>
                  <a:lnTo>
                    <a:pt x="2312647" y="0"/>
                  </a:lnTo>
                  <a:cubicBezTo>
                    <a:pt x="2319910" y="0"/>
                    <a:pt x="2325797" y="5888"/>
                    <a:pt x="2325797" y="13150"/>
                  </a:cubicBezTo>
                  <a:lnTo>
                    <a:pt x="2325797" y="937156"/>
                  </a:lnTo>
                  <a:cubicBezTo>
                    <a:pt x="2325797" y="940643"/>
                    <a:pt x="2324412" y="943988"/>
                    <a:pt x="2321945" y="946454"/>
                  </a:cubicBezTo>
                  <a:cubicBezTo>
                    <a:pt x="2319479" y="948921"/>
                    <a:pt x="2316134" y="950306"/>
                    <a:pt x="2312647" y="950306"/>
                  </a:cubicBezTo>
                  <a:lnTo>
                    <a:pt x="13150" y="950306"/>
                  </a:lnTo>
                  <a:cubicBezTo>
                    <a:pt x="9663" y="950306"/>
                    <a:pt x="6318" y="948921"/>
                    <a:pt x="3852" y="946454"/>
                  </a:cubicBezTo>
                  <a:cubicBezTo>
                    <a:pt x="1385" y="943988"/>
                    <a:pt x="0" y="940643"/>
                    <a:pt x="0" y="937156"/>
                  </a:cubicBezTo>
                  <a:lnTo>
                    <a:pt x="0" y="13150"/>
                  </a:lnTo>
                  <a:cubicBezTo>
                    <a:pt x="0" y="9663"/>
                    <a:pt x="1385" y="6318"/>
                    <a:pt x="3852" y="3852"/>
                  </a:cubicBezTo>
                  <a:cubicBezTo>
                    <a:pt x="6318" y="1385"/>
                    <a:pt x="9663" y="0"/>
                    <a:pt x="13150" y="0"/>
                  </a:cubicBezTo>
                  <a:close/>
                </a:path>
              </a:pathLst>
            </a:custGeom>
            <a:solidFill>
              <a:srgbClr val="113946"/>
            </a:solidFill>
          </p:spPr>
        </p:sp>
        <p:sp>
          <p:nvSpPr>
            <p:cNvPr name="TextBox 6" id="6"/>
            <p:cNvSpPr txBox="true"/>
            <p:nvPr/>
          </p:nvSpPr>
          <p:spPr>
            <a:xfrm>
              <a:off x="0" y="-47625"/>
              <a:ext cx="2325797" cy="997931"/>
            </a:xfrm>
            <a:prstGeom prst="rect">
              <a:avLst/>
            </a:prstGeom>
          </p:spPr>
          <p:txBody>
            <a:bodyPr anchor="ctr" rtlCol="false" tIns="50800" lIns="50800" bIns="50800" rIns="50800"/>
            <a:lstStyle/>
            <a:p>
              <a:pPr algn="ctr">
                <a:lnSpc>
                  <a:spcPts val="3012"/>
                </a:lnSpc>
              </a:pPr>
            </a:p>
          </p:txBody>
        </p:sp>
      </p:grpSp>
      <p:pic>
        <p:nvPicPr>
          <p:cNvPr name="Picture 7" id="7"/>
          <p:cNvPicPr>
            <a:picLocks noChangeAspect="true"/>
          </p:cNvPicPr>
          <p:nvPr/>
        </p:nvPicPr>
        <p:blipFill>
          <a:blip r:embed="rId3"/>
          <a:stretch>
            <a:fillRect/>
          </a:stretch>
        </p:blipFill>
        <p:spPr>
          <a:xfrm rot="0">
            <a:off x="8805958" y="4561642"/>
            <a:ext cx="9863262" cy="6192122"/>
          </a:xfrm>
          <a:prstGeom prst="rect">
            <a:avLst/>
          </a:prstGeom>
        </p:spPr>
      </p:pic>
      <p:grpSp>
        <p:nvGrpSpPr>
          <p:cNvPr name="Group 8" id="8"/>
          <p:cNvGrpSpPr/>
          <p:nvPr/>
        </p:nvGrpSpPr>
        <p:grpSpPr>
          <a:xfrm rot="0">
            <a:off x="440718" y="8353996"/>
            <a:ext cx="1249105" cy="124910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0" id="10"/>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11" id="11"/>
          <p:cNvGrpSpPr/>
          <p:nvPr/>
        </p:nvGrpSpPr>
        <p:grpSpPr>
          <a:xfrm rot="0">
            <a:off x="2142356" y="8353996"/>
            <a:ext cx="1249105" cy="124910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3" id="13"/>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14" id="14"/>
          <p:cNvGrpSpPr/>
          <p:nvPr/>
        </p:nvGrpSpPr>
        <p:grpSpPr>
          <a:xfrm rot="0">
            <a:off x="3843994" y="8353996"/>
            <a:ext cx="1249105" cy="124910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6" id="16"/>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sp>
        <p:nvSpPr>
          <p:cNvPr name="Freeform 17" id="17"/>
          <p:cNvSpPr/>
          <p:nvPr/>
        </p:nvSpPr>
        <p:spPr>
          <a:xfrm flipH="false" flipV="false" rot="0">
            <a:off x="678383" y="8545172"/>
            <a:ext cx="773774" cy="866752"/>
          </a:xfrm>
          <a:custGeom>
            <a:avLst/>
            <a:gdLst/>
            <a:ahLst/>
            <a:cxnLst/>
            <a:rect r="r" b="b" t="t" l="l"/>
            <a:pathLst>
              <a:path h="866752" w="773774">
                <a:moveTo>
                  <a:pt x="0" y="0"/>
                </a:moveTo>
                <a:lnTo>
                  <a:pt x="773774" y="0"/>
                </a:lnTo>
                <a:lnTo>
                  <a:pt x="773774" y="866752"/>
                </a:lnTo>
                <a:lnTo>
                  <a:pt x="0" y="8667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4076444" y="8498179"/>
            <a:ext cx="784203" cy="960739"/>
          </a:xfrm>
          <a:custGeom>
            <a:avLst/>
            <a:gdLst/>
            <a:ahLst/>
            <a:cxnLst/>
            <a:rect r="r" b="b" t="t" l="l"/>
            <a:pathLst>
              <a:path h="960739" w="784203">
                <a:moveTo>
                  <a:pt x="0" y="0"/>
                </a:moveTo>
                <a:lnTo>
                  <a:pt x="784203" y="0"/>
                </a:lnTo>
                <a:lnTo>
                  <a:pt x="784203" y="960738"/>
                </a:lnTo>
                <a:lnTo>
                  <a:pt x="0" y="9607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2350522" y="8545172"/>
            <a:ext cx="832773" cy="832773"/>
          </a:xfrm>
          <a:custGeom>
            <a:avLst/>
            <a:gdLst/>
            <a:ahLst/>
            <a:cxnLst/>
            <a:rect r="r" b="b" t="t" l="l"/>
            <a:pathLst>
              <a:path h="832773" w="832773">
                <a:moveTo>
                  <a:pt x="0" y="0"/>
                </a:moveTo>
                <a:lnTo>
                  <a:pt x="832772" y="0"/>
                </a:lnTo>
                <a:lnTo>
                  <a:pt x="832772" y="832773"/>
                </a:lnTo>
                <a:lnTo>
                  <a:pt x="0" y="8327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678383" y="6008807"/>
            <a:ext cx="8301402" cy="1347194"/>
          </a:xfrm>
          <a:prstGeom prst="rect">
            <a:avLst/>
          </a:prstGeom>
        </p:spPr>
        <p:txBody>
          <a:bodyPr anchor="t" rtlCol="false" tIns="0" lIns="0" bIns="0" rIns="0">
            <a:spAutoFit/>
          </a:bodyPr>
          <a:lstStyle/>
          <a:p>
            <a:pPr algn="l" marL="0" indent="0" lvl="0">
              <a:lnSpc>
                <a:spcPts val="3655"/>
              </a:lnSpc>
            </a:pPr>
            <a:r>
              <a:rPr lang="en-US" sz="2284" spc="205">
                <a:solidFill>
                  <a:srgbClr val="FFF2D8"/>
                </a:solidFill>
                <a:latin typeface="Roboto"/>
                <a:ea typeface="Roboto"/>
                <a:cs typeface="Roboto"/>
                <a:sym typeface="Roboto"/>
              </a:rPr>
              <a:t>We will collect quantitative data, such as demographics (age, gender, years of experience, job title), that will be graphed and tabulated for analysis. </a:t>
            </a:r>
          </a:p>
        </p:txBody>
      </p:sp>
      <p:sp>
        <p:nvSpPr>
          <p:cNvPr name="TextBox 21" id="21"/>
          <p:cNvSpPr txBox="true"/>
          <p:nvPr/>
        </p:nvSpPr>
        <p:spPr>
          <a:xfrm rot="0">
            <a:off x="1041332" y="4902706"/>
            <a:ext cx="7629534" cy="741326"/>
          </a:xfrm>
          <a:prstGeom prst="rect">
            <a:avLst/>
          </a:prstGeom>
        </p:spPr>
        <p:txBody>
          <a:bodyPr anchor="t" rtlCol="false" tIns="0" lIns="0" bIns="0" rIns="0">
            <a:spAutoFit/>
          </a:bodyPr>
          <a:lstStyle/>
          <a:p>
            <a:pPr algn="l" marL="0" indent="0" lvl="0">
              <a:lnSpc>
                <a:spcPts val="5000"/>
              </a:lnSpc>
            </a:pPr>
            <a:r>
              <a:rPr lang="en-US" b="true" sz="5000" spc="250">
                <a:solidFill>
                  <a:srgbClr val="FFF2D8"/>
                </a:solidFill>
                <a:latin typeface="Helvetica World Bold"/>
                <a:ea typeface="Helvetica World Bold"/>
                <a:cs typeface="Helvetica World Bold"/>
                <a:sym typeface="Helvetica World Bold"/>
              </a:rPr>
              <a:t>QUANTITATIVE DATA</a:t>
            </a:r>
          </a:p>
        </p:txBody>
      </p:sp>
      <p:grpSp>
        <p:nvGrpSpPr>
          <p:cNvPr name="Group 22" id="22"/>
          <p:cNvGrpSpPr/>
          <p:nvPr/>
        </p:nvGrpSpPr>
        <p:grpSpPr>
          <a:xfrm rot="0">
            <a:off x="-1249524" y="243878"/>
            <a:ext cx="6633136" cy="748410"/>
            <a:chOff x="0" y="0"/>
            <a:chExt cx="8844181" cy="997880"/>
          </a:xfrm>
        </p:grpSpPr>
        <p:grpSp>
          <p:nvGrpSpPr>
            <p:cNvPr name="Group 23" id="23"/>
            <p:cNvGrpSpPr/>
            <p:nvPr/>
          </p:nvGrpSpPr>
          <p:grpSpPr>
            <a:xfrm rot="0">
              <a:off x="0" y="0"/>
              <a:ext cx="8844181" cy="997880"/>
              <a:chOff x="0" y="0"/>
              <a:chExt cx="1794623" cy="202486"/>
            </a:xfrm>
          </p:grpSpPr>
          <p:sp>
            <p:nvSpPr>
              <p:cNvPr name="Freeform 24" id="24"/>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25" id="25"/>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26" id="26"/>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7" id="27"/>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68984" y="2213515"/>
            <a:ext cx="4130287" cy="3086100"/>
            <a:chOff x="0" y="0"/>
            <a:chExt cx="1087812" cy="812800"/>
          </a:xfrm>
        </p:grpSpPr>
        <p:sp>
          <p:nvSpPr>
            <p:cNvPr name="Freeform 3" id="3"/>
            <p:cNvSpPr/>
            <p:nvPr/>
          </p:nvSpPr>
          <p:spPr>
            <a:xfrm flipH="false" flipV="false" rot="0">
              <a:off x="0" y="0"/>
              <a:ext cx="1087812" cy="812800"/>
            </a:xfrm>
            <a:custGeom>
              <a:avLst/>
              <a:gdLst/>
              <a:ahLst/>
              <a:cxnLst/>
              <a:rect r="r" b="b" t="t" l="l"/>
              <a:pathLst>
                <a:path h="812800" w="1087812">
                  <a:moveTo>
                    <a:pt x="28116" y="0"/>
                  </a:moveTo>
                  <a:lnTo>
                    <a:pt x="1059696" y="0"/>
                  </a:lnTo>
                  <a:cubicBezTo>
                    <a:pt x="1067153" y="0"/>
                    <a:pt x="1074304" y="2962"/>
                    <a:pt x="1079577" y="8235"/>
                  </a:cubicBezTo>
                  <a:cubicBezTo>
                    <a:pt x="1084850" y="13508"/>
                    <a:pt x="1087812" y="20659"/>
                    <a:pt x="1087812" y="28116"/>
                  </a:cubicBezTo>
                  <a:lnTo>
                    <a:pt x="1087812" y="784684"/>
                  </a:lnTo>
                  <a:cubicBezTo>
                    <a:pt x="1087812" y="800212"/>
                    <a:pt x="1075224" y="812800"/>
                    <a:pt x="1059696" y="812800"/>
                  </a:cubicBezTo>
                  <a:lnTo>
                    <a:pt x="28116" y="812800"/>
                  </a:lnTo>
                  <a:cubicBezTo>
                    <a:pt x="12588" y="812800"/>
                    <a:pt x="0" y="800212"/>
                    <a:pt x="0" y="784684"/>
                  </a:cubicBezTo>
                  <a:lnTo>
                    <a:pt x="0" y="28116"/>
                  </a:lnTo>
                  <a:cubicBezTo>
                    <a:pt x="0" y="12588"/>
                    <a:pt x="12588" y="0"/>
                    <a:pt x="28116" y="0"/>
                  </a:cubicBezTo>
                  <a:close/>
                </a:path>
              </a:pathLst>
            </a:custGeom>
            <a:solidFill>
              <a:srgbClr val="113946"/>
            </a:solidFill>
          </p:spPr>
        </p:sp>
        <p:sp>
          <p:nvSpPr>
            <p:cNvPr name="TextBox 4" id="4"/>
            <p:cNvSpPr txBox="true"/>
            <p:nvPr/>
          </p:nvSpPr>
          <p:spPr>
            <a:xfrm>
              <a:off x="0" y="-295275"/>
              <a:ext cx="1087812" cy="1108075"/>
            </a:xfrm>
            <a:prstGeom prst="rect">
              <a:avLst/>
            </a:prstGeom>
          </p:spPr>
          <p:txBody>
            <a:bodyPr anchor="ctr" rtlCol="false" tIns="50800" lIns="50800" bIns="50800" rIns="50800"/>
            <a:lstStyle/>
            <a:p>
              <a:pPr algn="ctr">
                <a:lnSpc>
                  <a:spcPts val="12000"/>
                </a:lnSpc>
              </a:pPr>
              <a:r>
                <a:rPr lang="en-US" sz="7500" spc="675">
                  <a:solidFill>
                    <a:srgbClr val="FFF2D8"/>
                  </a:solidFill>
                  <a:latin typeface="Roboto"/>
                  <a:ea typeface="Roboto"/>
                  <a:cs typeface="Roboto"/>
                  <a:sym typeface="Roboto"/>
                </a:rPr>
                <a:t>01</a:t>
              </a:r>
            </a:p>
          </p:txBody>
        </p:sp>
      </p:grpSp>
      <p:grpSp>
        <p:nvGrpSpPr>
          <p:cNvPr name="Group 5" id="5"/>
          <p:cNvGrpSpPr/>
          <p:nvPr/>
        </p:nvGrpSpPr>
        <p:grpSpPr>
          <a:xfrm rot="0">
            <a:off x="4875496" y="5836306"/>
            <a:ext cx="4130287" cy="3086100"/>
            <a:chOff x="0" y="0"/>
            <a:chExt cx="1087812" cy="812800"/>
          </a:xfrm>
        </p:grpSpPr>
        <p:sp>
          <p:nvSpPr>
            <p:cNvPr name="Freeform 6" id="6"/>
            <p:cNvSpPr/>
            <p:nvPr/>
          </p:nvSpPr>
          <p:spPr>
            <a:xfrm flipH="false" flipV="false" rot="0">
              <a:off x="0" y="0"/>
              <a:ext cx="1087812" cy="812800"/>
            </a:xfrm>
            <a:custGeom>
              <a:avLst/>
              <a:gdLst/>
              <a:ahLst/>
              <a:cxnLst/>
              <a:rect r="r" b="b" t="t" l="l"/>
              <a:pathLst>
                <a:path h="812800" w="1087812">
                  <a:moveTo>
                    <a:pt x="28116" y="0"/>
                  </a:moveTo>
                  <a:lnTo>
                    <a:pt x="1059696" y="0"/>
                  </a:lnTo>
                  <a:cubicBezTo>
                    <a:pt x="1067153" y="0"/>
                    <a:pt x="1074304" y="2962"/>
                    <a:pt x="1079577" y="8235"/>
                  </a:cubicBezTo>
                  <a:cubicBezTo>
                    <a:pt x="1084850" y="13508"/>
                    <a:pt x="1087812" y="20659"/>
                    <a:pt x="1087812" y="28116"/>
                  </a:cubicBezTo>
                  <a:lnTo>
                    <a:pt x="1087812" y="784684"/>
                  </a:lnTo>
                  <a:cubicBezTo>
                    <a:pt x="1087812" y="800212"/>
                    <a:pt x="1075224" y="812800"/>
                    <a:pt x="1059696" y="812800"/>
                  </a:cubicBezTo>
                  <a:lnTo>
                    <a:pt x="28116" y="812800"/>
                  </a:lnTo>
                  <a:cubicBezTo>
                    <a:pt x="12588" y="812800"/>
                    <a:pt x="0" y="800212"/>
                    <a:pt x="0" y="784684"/>
                  </a:cubicBezTo>
                  <a:lnTo>
                    <a:pt x="0" y="28116"/>
                  </a:lnTo>
                  <a:cubicBezTo>
                    <a:pt x="0" y="12588"/>
                    <a:pt x="12588" y="0"/>
                    <a:pt x="28116" y="0"/>
                  </a:cubicBezTo>
                  <a:close/>
                </a:path>
              </a:pathLst>
            </a:custGeom>
            <a:solidFill>
              <a:srgbClr val="BCA37F"/>
            </a:solidFill>
          </p:spPr>
        </p:sp>
        <p:sp>
          <p:nvSpPr>
            <p:cNvPr name="TextBox 7" id="7"/>
            <p:cNvSpPr txBox="true"/>
            <p:nvPr/>
          </p:nvSpPr>
          <p:spPr>
            <a:xfrm>
              <a:off x="0" y="-295275"/>
              <a:ext cx="1087812" cy="1108075"/>
            </a:xfrm>
            <a:prstGeom prst="rect">
              <a:avLst/>
            </a:prstGeom>
          </p:spPr>
          <p:txBody>
            <a:bodyPr anchor="ctr" rtlCol="false" tIns="50800" lIns="50800" bIns="50800" rIns="50800"/>
            <a:lstStyle/>
            <a:p>
              <a:pPr algn="ctr">
                <a:lnSpc>
                  <a:spcPts val="12000"/>
                </a:lnSpc>
              </a:pPr>
              <a:r>
                <a:rPr lang="en-US" sz="7500" spc="675">
                  <a:solidFill>
                    <a:srgbClr val="FFF2D8"/>
                  </a:solidFill>
                  <a:latin typeface="Roboto"/>
                  <a:ea typeface="Roboto"/>
                  <a:cs typeface="Roboto"/>
                  <a:sym typeface="Roboto"/>
                </a:rPr>
                <a:t>02</a:t>
              </a:r>
            </a:p>
          </p:txBody>
        </p:sp>
      </p:grpSp>
      <p:sp>
        <p:nvSpPr>
          <p:cNvPr name="TextBox 8" id="8"/>
          <p:cNvSpPr txBox="true"/>
          <p:nvPr/>
        </p:nvSpPr>
        <p:spPr>
          <a:xfrm rot="0">
            <a:off x="890483" y="1087539"/>
            <a:ext cx="16230600" cy="902971"/>
          </a:xfrm>
          <a:prstGeom prst="rect">
            <a:avLst/>
          </a:prstGeom>
        </p:spPr>
        <p:txBody>
          <a:bodyPr anchor="t" rtlCol="false" tIns="0" lIns="0" bIns="0" rIns="0">
            <a:spAutoFit/>
          </a:bodyPr>
          <a:lstStyle/>
          <a:p>
            <a:pPr algn="ctr" marL="0" indent="0" lvl="0">
              <a:lnSpc>
                <a:spcPts val="6000"/>
              </a:lnSpc>
            </a:pPr>
            <a:r>
              <a:rPr lang="en-US" b="true" sz="6000" spc="300">
                <a:solidFill>
                  <a:srgbClr val="113946"/>
                </a:solidFill>
                <a:latin typeface="Helvetica World Bold"/>
                <a:ea typeface="Helvetica World Bold"/>
                <a:cs typeface="Helvetica World Bold"/>
                <a:sym typeface="Helvetica World Bold"/>
              </a:rPr>
              <a:t>PROPOSED SURVEY TIMELINE</a:t>
            </a:r>
          </a:p>
        </p:txBody>
      </p:sp>
      <p:grpSp>
        <p:nvGrpSpPr>
          <p:cNvPr name="Group 9" id="9"/>
          <p:cNvGrpSpPr/>
          <p:nvPr/>
        </p:nvGrpSpPr>
        <p:grpSpPr>
          <a:xfrm rot="0">
            <a:off x="9282217" y="2213515"/>
            <a:ext cx="4130287" cy="3086100"/>
            <a:chOff x="0" y="0"/>
            <a:chExt cx="1087812" cy="812800"/>
          </a:xfrm>
        </p:grpSpPr>
        <p:sp>
          <p:nvSpPr>
            <p:cNvPr name="Freeform 10" id="10"/>
            <p:cNvSpPr/>
            <p:nvPr/>
          </p:nvSpPr>
          <p:spPr>
            <a:xfrm flipH="false" flipV="false" rot="0">
              <a:off x="0" y="0"/>
              <a:ext cx="1087812" cy="812800"/>
            </a:xfrm>
            <a:custGeom>
              <a:avLst/>
              <a:gdLst/>
              <a:ahLst/>
              <a:cxnLst/>
              <a:rect r="r" b="b" t="t" l="l"/>
              <a:pathLst>
                <a:path h="812800" w="1087812">
                  <a:moveTo>
                    <a:pt x="28116" y="0"/>
                  </a:moveTo>
                  <a:lnTo>
                    <a:pt x="1059696" y="0"/>
                  </a:lnTo>
                  <a:cubicBezTo>
                    <a:pt x="1067153" y="0"/>
                    <a:pt x="1074304" y="2962"/>
                    <a:pt x="1079577" y="8235"/>
                  </a:cubicBezTo>
                  <a:cubicBezTo>
                    <a:pt x="1084850" y="13508"/>
                    <a:pt x="1087812" y="20659"/>
                    <a:pt x="1087812" y="28116"/>
                  </a:cubicBezTo>
                  <a:lnTo>
                    <a:pt x="1087812" y="784684"/>
                  </a:lnTo>
                  <a:cubicBezTo>
                    <a:pt x="1087812" y="800212"/>
                    <a:pt x="1075224" y="812800"/>
                    <a:pt x="1059696" y="812800"/>
                  </a:cubicBezTo>
                  <a:lnTo>
                    <a:pt x="28116" y="812800"/>
                  </a:lnTo>
                  <a:cubicBezTo>
                    <a:pt x="12588" y="812800"/>
                    <a:pt x="0" y="800212"/>
                    <a:pt x="0" y="784684"/>
                  </a:cubicBezTo>
                  <a:lnTo>
                    <a:pt x="0" y="28116"/>
                  </a:lnTo>
                  <a:cubicBezTo>
                    <a:pt x="0" y="12588"/>
                    <a:pt x="12588" y="0"/>
                    <a:pt x="28116" y="0"/>
                  </a:cubicBezTo>
                  <a:close/>
                </a:path>
              </a:pathLst>
            </a:custGeom>
            <a:solidFill>
              <a:srgbClr val="113946"/>
            </a:solidFill>
          </p:spPr>
        </p:sp>
        <p:sp>
          <p:nvSpPr>
            <p:cNvPr name="TextBox 11" id="11"/>
            <p:cNvSpPr txBox="true"/>
            <p:nvPr/>
          </p:nvSpPr>
          <p:spPr>
            <a:xfrm>
              <a:off x="0" y="-295275"/>
              <a:ext cx="1087812" cy="1108075"/>
            </a:xfrm>
            <a:prstGeom prst="rect">
              <a:avLst/>
            </a:prstGeom>
          </p:spPr>
          <p:txBody>
            <a:bodyPr anchor="ctr" rtlCol="false" tIns="50800" lIns="50800" bIns="50800" rIns="50800"/>
            <a:lstStyle/>
            <a:p>
              <a:pPr algn="ctr">
                <a:lnSpc>
                  <a:spcPts val="12000"/>
                </a:lnSpc>
              </a:pPr>
              <a:r>
                <a:rPr lang="en-US" sz="7500" spc="675">
                  <a:solidFill>
                    <a:srgbClr val="FFF2D8"/>
                  </a:solidFill>
                  <a:latin typeface="Roboto"/>
                  <a:ea typeface="Roboto"/>
                  <a:cs typeface="Roboto"/>
                  <a:sym typeface="Roboto"/>
                </a:rPr>
                <a:t>03</a:t>
              </a:r>
            </a:p>
          </p:txBody>
        </p:sp>
      </p:grpSp>
      <p:grpSp>
        <p:nvGrpSpPr>
          <p:cNvPr name="Group 12" id="12"/>
          <p:cNvGrpSpPr/>
          <p:nvPr/>
        </p:nvGrpSpPr>
        <p:grpSpPr>
          <a:xfrm rot="0">
            <a:off x="13688939" y="5836306"/>
            <a:ext cx="4130287" cy="3086100"/>
            <a:chOff x="0" y="0"/>
            <a:chExt cx="1087812" cy="812800"/>
          </a:xfrm>
        </p:grpSpPr>
        <p:sp>
          <p:nvSpPr>
            <p:cNvPr name="Freeform 13" id="13"/>
            <p:cNvSpPr/>
            <p:nvPr/>
          </p:nvSpPr>
          <p:spPr>
            <a:xfrm flipH="false" flipV="false" rot="0">
              <a:off x="0" y="0"/>
              <a:ext cx="1087812" cy="812800"/>
            </a:xfrm>
            <a:custGeom>
              <a:avLst/>
              <a:gdLst/>
              <a:ahLst/>
              <a:cxnLst/>
              <a:rect r="r" b="b" t="t" l="l"/>
              <a:pathLst>
                <a:path h="812800" w="1087812">
                  <a:moveTo>
                    <a:pt x="28116" y="0"/>
                  </a:moveTo>
                  <a:lnTo>
                    <a:pt x="1059696" y="0"/>
                  </a:lnTo>
                  <a:cubicBezTo>
                    <a:pt x="1067153" y="0"/>
                    <a:pt x="1074304" y="2962"/>
                    <a:pt x="1079577" y="8235"/>
                  </a:cubicBezTo>
                  <a:cubicBezTo>
                    <a:pt x="1084850" y="13508"/>
                    <a:pt x="1087812" y="20659"/>
                    <a:pt x="1087812" y="28116"/>
                  </a:cubicBezTo>
                  <a:lnTo>
                    <a:pt x="1087812" y="784684"/>
                  </a:lnTo>
                  <a:cubicBezTo>
                    <a:pt x="1087812" y="800212"/>
                    <a:pt x="1075224" y="812800"/>
                    <a:pt x="1059696" y="812800"/>
                  </a:cubicBezTo>
                  <a:lnTo>
                    <a:pt x="28116" y="812800"/>
                  </a:lnTo>
                  <a:cubicBezTo>
                    <a:pt x="12588" y="812800"/>
                    <a:pt x="0" y="800212"/>
                    <a:pt x="0" y="784684"/>
                  </a:cubicBezTo>
                  <a:lnTo>
                    <a:pt x="0" y="28116"/>
                  </a:lnTo>
                  <a:cubicBezTo>
                    <a:pt x="0" y="12588"/>
                    <a:pt x="12588" y="0"/>
                    <a:pt x="28116" y="0"/>
                  </a:cubicBezTo>
                  <a:close/>
                </a:path>
              </a:pathLst>
            </a:custGeom>
            <a:solidFill>
              <a:srgbClr val="BCA37F"/>
            </a:solidFill>
          </p:spPr>
        </p:sp>
        <p:sp>
          <p:nvSpPr>
            <p:cNvPr name="TextBox 14" id="14"/>
            <p:cNvSpPr txBox="true"/>
            <p:nvPr/>
          </p:nvSpPr>
          <p:spPr>
            <a:xfrm>
              <a:off x="0" y="-295275"/>
              <a:ext cx="1087812" cy="1108075"/>
            </a:xfrm>
            <a:prstGeom prst="rect">
              <a:avLst/>
            </a:prstGeom>
          </p:spPr>
          <p:txBody>
            <a:bodyPr anchor="ctr" rtlCol="false" tIns="50800" lIns="50800" bIns="50800" rIns="50800"/>
            <a:lstStyle/>
            <a:p>
              <a:pPr algn="ctr">
                <a:lnSpc>
                  <a:spcPts val="12000"/>
                </a:lnSpc>
              </a:pPr>
              <a:r>
                <a:rPr lang="en-US" sz="7500" spc="675">
                  <a:solidFill>
                    <a:srgbClr val="FFF2D8"/>
                  </a:solidFill>
                  <a:latin typeface="Roboto"/>
                  <a:ea typeface="Roboto"/>
                  <a:cs typeface="Roboto"/>
                  <a:sym typeface="Roboto"/>
                </a:rPr>
                <a:t>04</a:t>
              </a:r>
            </a:p>
          </p:txBody>
        </p:sp>
      </p:grpSp>
      <p:sp>
        <p:nvSpPr>
          <p:cNvPr name="TextBox 15" id="15"/>
          <p:cNvSpPr txBox="true"/>
          <p:nvPr/>
        </p:nvSpPr>
        <p:spPr>
          <a:xfrm rot="0">
            <a:off x="468774" y="6335615"/>
            <a:ext cx="4130287" cy="3594100"/>
          </a:xfrm>
          <a:prstGeom prst="rect">
            <a:avLst/>
          </a:prstGeom>
        </p:spPr>
        <p:txBody>
          <a:bodyPr anchor="t" rtlCol="false" tIns="0" lIns="0" bIns="0" rIns="0">
            <a:spAutoFit/>
          </a:bodyPr>
          <a:lstStyle/>
          <a:p>
            <a:pPr algn="l">
              <a:lnSpc>
                <a:spcPts val="3200"/>
              </a:lnSpc>
            </a:pPr>
            <a:r>
              <a:rPr lang="en-US" sz="2000" spc="180">
                <a:solidFill>
                  <a:srgbClr val="000000"/>
                </a:solidFill>
                <a:latin typeface="Roboto"/>
                <a:ea typeface="Roboto"/>
                <a:cs typeface="Roboto"/>
                <a:sym typeface="Roboto"/>
              </a:rPr>
              <a:t>We will begin by sending an introductory email to all librarians in our sample population, providing advance notice of our study and its goals. We will ask them to keep an eye out for our survey, and kindly request that they complete and return it </a:t>
            </a:r>
          </a:p>
        </p:txBody>
      </p:sp>
      <p:sp>
        <p:nvSpPr>
          <p:cNvPr name="TextBox 16" id="16"/>
          <p:cNvSpPr txBox="true"/>
          <p:nvPr/>
        </p:nvSpPr>
        <p:spPr>
          <a:xfrm rot="0">
            <a:off x="4875496" y="2633252"/>
            <a:ext cx="4130287" cy="1993900"/>
          </a:xfrm>
          <a:prstGeom prst="rect">
            <a:avLst/>
          </a:prstGeom>
        </p:spPr>
        <p:txBody>
          <a:bodyPr anchor="t" rtlCol="false" tIns="0" lIns="0" bIns="0" rIns="0">
            <a:spAutoFit/>
          </a:bodyPr>
          <a:lstStyle/>
          <a:p>
            <a:pPr algn="l">
              <a:lnSpc>
                <a:spcPts val="3200"/>
              </a:lnSpc>
            </a:pPr>
            <a:r>
              <a:rPr lang="en-US" sz="2000" spc="180">
                <a:solidFill>
                  <a:srgbClr val="000000"/>
                </a:solidFill>
                <a:latin typeface="Roboto"/>
                <a:ea typeface="Roboto"/>
                <a:cs typeface="Roboto"/>
                <a:sym typeface="Roboto"/>
              </a:rPr>
              <a:t>We will send out the actual surveys to complete online. Each survey should send back a standardized thank you email once completed. </a:t>
            </a:r>
          </a:p>
        </p:txBody>
      </p:sp>
      <p:sp>
        <p:nvSpPr>
          <p:cNvPr name="TextBox 17" id="17"/>
          <p:cNvSpPr txBox="true"/>
          <p:nvPr/>
        </p:nvSpPr>
        <p:spPr>
          <a:xfrm rot="0">
            <a:off x="9282008" y="6256043"/>
            <a:ext cx="4130287" cy="1993900"/>
          </a:xfrm>
          <a:prstGeom prst="rect">
            <a:avLst/>
          </a:prstGeom>
        </p:spPr>
        <p:txBody>
          <a:bodyPr anchor="t" rtlCol="false" tIns="0" lIns="0" bIns="0" rIns="0">
            <a:spAutoFit/>
          </a:bodyPr>
          <a:lstStyle/>
          <a:p>
            <a:pPr algn="l">
              <a:lnSpc>
                <a:spcPts val="3200"/>
              </a:lnSpc>
            </a:pPr>
            <a:r>
              <a:rPr lang="en-US" sz="2000" spc="180">
                <a:solidFill>
                  <a:srgbClr val="000000"/>
                </a:solidFill>
                <a:latin typeface="Roboto"/>
                <a:ea typeface="Roboto"/>
                <a:cs typeface="Roboto"/>
                <a:sym typeface="Roboto"/>
              </a:rPr>
              <a:t>we will send a follow-up reminder email to the nonrespondents asking them to please complete the online survey</a:t>
            </a:r>
          </a:p>
        </p:txBody>
      </p:sp>
      <p:sp>
        <p:nvSpPr>
          <p:cNvPr name="TextBox 18" id="18"/>
          <p:cNvSpPr txBox="true"/>
          <p:nvPr/>
        </p:nvSpPr>
        <p:spPr>
          <a:xfrm rot="0">
            <a:off x="13688729" y="2633252"/>
            <a:ext cx="4130287" cy="1193800"/>
          </a:xfrm>
          <a:prstGeom prst="rect">
            <a:avLst/>
          </a:prstGeom>
        </p:spPr>
        <p:txBody>
          <a:bodyPr anchor="t" rtlCol="false" tIns="0" lIns="0" bIns="0" rIns="0">
            <a:spAutoFit/>
          </a:bodyPr>
          <a:lstStyle/>
          <a:p>
            <a:pPr algn="l">
              <a:lnSpc>
                <a:spcPts val="3200"/>
              </a:lnSpc>
            </a:pPr>
            <a:r>
              <a:rPr lang="en-US" sz="2000" spc="180">
                <a:solidFill>
                  <a:srgbClr val="000000"/>
                </a:solidFill>
                <a:latin typeface="Roboto"/>
                <a:ea typeface="Roboto"/>
                <a:cs typeface="Roboto"/>
                <a:sym typeface="Roboto"/>
              </a:rPr>
              <a:t>We will stop accepting surveys and begin analyzing the data. </a:t>
            </a:r>
          </a:p>
        </p:txBody>
      </p:sp>
      <p:sp>
        <p:nvSpPr>
          <p:cNvPr name="TextBox 19" id="19"/>
          <p:cNvSpPr txBox="true"/>
          <p:nvPr/>
        </p:nvSpPr>
        <p:spPr>
          <a:xfrm rot="0">
            <a:off x="468774" y="5874406"/>
            <a:ext cx="4130287" cy="397513"/>
          </a:xfrm>
          <a:prstGeom prst="rect">
            <a:avLst/>
          </a:prstGeom>
        </p:spPr>
        <p:txBody>
          <a:bodyPr anchor="t" rtlCol="false" tIns="0" lIns="0" bIns="0" rIns="0">
            <a:spAutoFit/>
          </a:bodyPr>
          <a:lstStyle/>
          <a:p>
            <a:pPr algn="l" marL="0" indent="0" lvl="0">
              <a:lnSpc>
                <a:spcPts val="2900"/>
              </a:lnSpc>
            </a:pPr>
            <a:r>
              <a:rPr lang="en-US" b="true" sz="2900" spc="145">
                <a:solidFill>
                  <a:srgbClr val="113946"/>
                </a:solidFill>
                <a:latin typeface="Roboto Bold"/>
                <a:ea typeface="Roboto Bold"/>
                <a:cs typeface="Roboto Bold"/>
                <a:sym typeface="Roboto Bold"/>
              </a:rPr>
              <a:t>Week 1</a:t>
            </a:r>
          </a:p>
        </p:txBody>
      </p:sp>
      <p:sp>
        <p:nvSpPr>
          <p:cNvPr name="TextBox 20" id="20"/>
          <p:cNvSpPr txBox="true"/>
          <p:nvPr/>
        </p:nvSpPr>
        <p:spPr>
          <a:xfrm rot="0">
            <a:off x="4875496" y="2251615"/>
            <a:ext cx="4130287" cy="397513"/>
          </a:xfrm>
          <a:prstGeom prst="rect">
            <a:avLst/>
          </a:prstGeom>
        </p:spPr>
        <p:txBody>
          <a:bodyPr anchor="t" rtlCol="false" tIns="0" lIns="0" bIns="0" rIns="0">
            <a:spAutoFit/>
          </a:bodyPr>
          <a:lstStyle/>
          <a:p>
            <a:pPr algn="l" marL="0" indent="0" lvl="0">
              <a:lnSpc>
                <a:spcPts val="2900"/>
              </a:lnSpc>
            </a:pPr>
            <a:r>
              <a:rPr lang="en-US" b="true" sz="2900" spc="145">
                <a:solidFill>
                  <a:srgbClr val="113946"/>
                </a:solidFill>
                <a:latin typeface="Roboto Bold"/>
                <a:ea typeface="Roboto Bold"/>
                <a:cs typeface="Roboto Bold"/>
                <a:sym typeface="Roboto Bold"/>
              </a:rPr>
              <a:t>Week 2</a:t>
            </a:r>
          </a:p>
        </p:txBody>
      </p:sp>
      <p:sp>
        <p:nvSpPr>
          <p:cNvPr name="TextBox 21" id="21"/>
          <p:cNvSpPr txBox="true"/>
          <p:nvPr/>
        </p:nvSpPr>
        <p:spPr>
          <a:xfrm rot="0">
            <a:off x="9282008" y="5874406"/>
            <a:ext cx="4130287" cy="397513"/>
          </a:xfrm>
          <a:prstGeom prst="rect">
            <a:avLst/>
          </a:prstGeom>
        </p:spPr>
        <p:txBody>
          <a:bodyPr anchor="t" rtlCol="false" tIns="0" lIns="0" bIns="0" rIns="0">
            <a:spAutoFit/>
          </a:bodyPr>
          <a:lstStyle/>
          <a:p>
            <a:pPr algn="l" marL="0" indent="0" lvl="0">
              <a:lnSpc>
                <a:spcPts val="2900"/>
              </a:lnSpc>
            </a:pPr>
            <a:r>
              <a:rPr lang="en-US" b="true" sz="2900" spc="145">
                <a:solidFill>
                  <a:srgbClr val="113946"/>
                </a:solidFill>
                <a:latin typeface="Roboto Bold"/>
                <a:ea typeface="Roboto Bold"/>
                <a:cs typeface="Roboto Bold"/>
                <a:sym typeface="Roboto Bold"/>
              </a:rPr>
              <a:t>Week 5</a:t>
            </a:r>
          </a:p>
        </p:txBody>
      </p:sp>
      <p:sp>
        <p:nvSpPr>
          <p:cNvPr name="TextBox 22" id="22"/>
          <p:cNvSpPr txBox="true"/>
          <p:nvPr/>
        </p:nvSpPr>
        <p:spPr>
          <a:xfrm rot="0">
            <a:off x="13688729" y="2251615"/>
            <a:ext cx="4130287" cy="397513"/>
          </a:xfrm>
          <a:prstGeom prst="rect">
            <a:avLst/>
          </a:prstGeom>
        </p:spPr>
        <p:txBody>
          <a:bodyPr anchor="t" rtlCol="false" tIns="0" lIns="0" bIns="0" rIns="0">
            <a:spAutoFit/>
          </a:bodyPr>
          <a:lstStyle/>
          <a:p>
            <a:pPr algn="l" marL="0" indent="0" lvl="0">
              <a:lnSpc>
                <a:spcPts val="2900"/>
              </a:lnSpc>
            </a:pPr>
            <a:r>
              <a:rPr lang="en-US" b="true" sz="2900" spc="145">
                <a:solidFill>
                  <a:srgbClr val="113946"/>
                </a:solidFill>
                <a:latin typeface="Roboto Bold"/>
                <a:ea typeface="Roboto Bold"/>
                <a:cs typeface="Roboto Bold"/>
                <a:sym typeface="Roboto Bold"/>
              </a:rPr>
              <a:t>Week 6</a:t>
            </a:r>
          </a:p>
        </p:txBody>
      </p:sp>
      <p:grpSp>
        <p:nvGrpSpPr>
          <p:cNvPr name="Group 23" id="23"/>
          <p:cNvGrpSpPr/>
          <p:nvPr/>
        </p:nvGrpSpPr>
        <p:grpSpPr>
          <a:xfrm rot="0">
            <a:off x="-1249524" y="243878"/>
            <a:ext cx="6633136" cy="748410"/>
            <a:chOff x="0" y="0"/>
            <a:chExt cx="8844181" cy="997880"/>
          </a:xfrm>
        </p:grpSpPr>
        <p:grpSp>
          <p:nvGrpSpPr>
            <p:cNvPr name="Group 24" id="24"/>
            <p:cNvGrpSpPr/>
            <p:nvPr/>
          </p:nvGrpSpPr>
          <p:grpSpPr>
            <a:xfrm rot="0">
              <a:off x="0" y="0"/>
              <a:ext cx="8844181" cy="997880"/>
              <a:chOff x="0" y="0"/>
              <a:chExt cx="1794623" cy="202486"/>
            </a:xfrm>
          </p:grpSpPr>
          <p:sp>
            <p:nvSpPr>
              <p:cNvPr name="Freeform 25" id="25"/>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26" id="26"/>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27" id="27"/>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21327" y="448407"/>
            <a:ext cx="13166673" cy="9875004"/>
          </a:xfrm>
          <a:custGeom>
            <a:avLst/>
            <a:gdLst/>
            <a:ahLst/>
            <a:cxnLst/>
            <a:rect r="r" b="b" t="t" l="l"/>
            <a:pathLst>
              <a:path h="9875004" w="13166673">
                <a:moveTo>
                  <a:pt x="0" y="0"/>
                </a:moveTo>
                <a:lnTo>
                  <a:pt x="13166673" y="0"/>
                </a:lnTo>
                <a:lnTo>
                  <a:pt x="13166673" y="9875004"/>
                </a:lnTo>
                <a:lnTo>
                  <a:pt x="0" y="9875004"/>
                </a:lnTo>
                <a:lnTo>
                  <a:pt x="0" y="0"/>
                </a:lnTo>
                <a:close/>
              </a:path>
            </a:pathLst>
          </a:custGeom>
          <a:blipFill>
            <a:blip r:embed="rId2"/>
            <a:stretch>
              <a:fillRect l="0" t="0" r="0" b="0"/>
            </a:stretch>
          </a:blipFill>
        </p:spPr>
      </p:sp>
      <p:grpSp>
        <p:nvGrpSpPr>
          <p:cNvPr name="Group 3" id="3"/>
          <p:cNvGrpSpPr/>
          <p:nvPr/>
        </p:nvGrpSpPr>
        <p:grpSpPr>
          <a:xfrm rot="0">
            <a:off x="-1249524" y="243878"/>
            <a:ext cx="6633136" cy="748410"/>
            <a:chOff x="0" y="0"/>
            <a:chExt cx="8844181" cy="997880"/>
          </a:xfrm>
        </p:grpSpPr>
        <p:grpSp>
          <p:nvGrpSpPr>
            <p:cNvPr name="Group 4" id="4"/>
            <p:cNvGrpSpPr/>
            <p:nvPr/>
          </p:nvGrpSpPr>
          <p:grpSpPr>
            <a:xfrm rot="0">
              <a:off x="0" y="0"/>
              <a:ext cx="8844181" cy="997880"/>
              <a:chOff x="0" y="0"/>
              <a:chExt cx="1794623" cy="202486"/>
            </a:xfrm>
          </p:grpSpPr>
          <p:sp>
            <p:nvSpPr>
              <p:cNvPr name="Freeform 5" id="5"/>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6" id="6"/>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7" id="7"/>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FE7DD"/>
        </a:solidFill>
      </p:bgPr>
    </p:bg>
    <p:spTree>
      <p:nvGrpSpPr>
        <p:cNvPr id="1" name=""/>
        <p:cNvGrpSpPr/>
        <p:nvPr/>
      </p:nvGrpSpPr>
      <p:grpSpPr>
        <a:xfrm>
          <a:off x="0" y="0"/>
          <a:ext cx="0" cy="0"/>
          <a:chOff x="0" y="0"/>
          <a:chExt cx="0" cy="0"/>
        </a:xfrm>
      </p:grpSpPr>
      <p:sp>
        <p:nvSpPr>
          <p:cNvPr name="Freeform 2" id="2"/>
          <p:cNvSpPr/>
          <p:nvPr/>
        </p:nvSpPr>
        <p:spPr>
          <a:xfrm flipH="false" flipV="false" rot="0">
            <a:off x="3519396" y="0"/>
            <a:ext cx="14979554" cy="10287000"/>
          </a:xfrm>
          <a:custGeom>
            <a:avLst/>
            <a:gdLst/>
            <a:ahLst/>
            <a:cxnLst/>
            <a:rect r="r" b="b" t="t" l="l"/>
            <a:pathLst>
              <a:path h="10287000" w="14979554">
                <a:moveTo>
                  <a:pt x="0" y="0"/>
                </a:moveTo>
                <a:lnTo>
                  <a:pt x="14979554" y="0"/>
                </a:lnTo>
                <a:lnTo>
                  <a:pt x="14979554" y="10287000"/>
                </a:lnTo>
                <a:lnTo>
                  <a:pt x="0" y="10287000"/>
                </a:lnTo>
                <a:lnTo>
                  <a:pt x="0" y="0"/>
                </a:lnTo>
                <a:close/>
              </a:path>
            </a:pathLst>
          </a:custGeom>
          <a:blipFill>
            <a:blip r:embed="rId2"/>
            <a:stretch>
              <a:fillRect l="-8568" t="-25092" r="-5972" b="0"/>
            </a:stretch>
          </a:blipFill>
        </p:spPr>
      </p:sp>
      <p:sp>
        <p:nvSpPr>
          <p:cNvPr name="Freeform 3" id="3"/>
          <p:cNvSpPr/>
          <p:nvPr/>
        </p:nvSpPr>
        <p:spPr>
          <a:xfrm flipH="false" flipV="false" rot="0">
            <a:off x="12328" y="1693041"/>
            <a:ext cx="3507068" cy="1320407"/>
          </a:xfrm>
          <a:custGeom>
            <a:avLst/>
            <a:gdLst/>
            <a:ahLst/>
            <a:cxnLst/>
            <a:rect r="r" b="b" t="t" l="l"/>
            <a:pathLst>
              <a:path h="1320407" w="3507068">
                <a:moveTo>
                  <a:pt x="0" y="0"/>
                </a:moveTo>
                <a:lnTo>
                  <a:pt x="3507068" y="0"/>
                </a:lnTo>
                <a:lnTo>
                  <a:pt x="3507068" y="1320407"/>
                </a:lnTo>
                <a:lnTo>
                  <a:pt x="0" y="1320407"/>
                </a:lnTo>
                <a:lnTo>
                  <a:pt x="0" y="0"/>
                </a:lnTo>
                <a:close/>
              </a:path>
            </a:pathLst>
          </a:custGeom>
          <a:blipFill>
            <a:blip r:embed="rId2"/>
            <a:stretch>
              <a:fillRect l="-82248" t="0" r="-231735" b="-724672"/>
            </a:stretch>
          </a:blipFill>
        </p:spPr>
      </p:sp>
      <p:sp>
        <p:nvSpPr>
          <p:cNvPr name="Freeform 4" id="4"/>
          <p:cNvSpPr/>
          <p:nvPr/>
        </p:nvSpPr>
        <p:spPr>
          <a:xfrm flipH="false" flipV="false" rot="0">
            <a:off x="475287" y="372635"/>
            <a:ext cx="2884524" cy="1320407"/>
          </a:xfrm>
          <a:custGeom>
            <a:avLst/>
            <a:gdLst/>
            <a:ahLst/>
            <a:cxnLst/>
            <a:rect r="r" b="b" t="t" l="l"/>
            <a:pathLst>
              <a:path h="1320407" w="2884524">
                <a:moveTo>
                  <a:pt x="0" y="0"/>
                </a:moveTo>
                <a:lnTo>
                  <a:pt x="2884524" y="0"/>
                </a:lnTo>
                <a:lnTo>
                  <a:pt x="2884524" y="1320406"/>
                </a:lnTo>
                <a:lnTo>
                  <a:pt x="0" y="1320406"/>
                </a:lnTo>
                <a:lnTo>
                  <a:pt x="0" y="0"/>
                </a:lnTo>
                <a:close/>
              </a:path>
            </a:pathLst>
          </a:custGeom>
          <a:blipFill>
            <a:blip r:embed="rId2"/>
            <a:stretch>
              <a:fillRect l="0" t="0" r="-403331" b="-724672"/>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154485" y="8452819"/>
            <a:ext cx="1249105" cy="124910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4" id="4"/>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5" id="5"/>
          <p:cNvGrpSpPr/>
          <p:nvPr/>
        </p:nvGrpSpPr>
        <p:grpSpPr>
          <a:xfrm rot="0">
            <a:off x="13856123" y="8452819"/>
            <a:ext cx="1249105" cy="124910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7" id="7"/>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8" id="8"/>
          <p:cNvGrpSpPr/>
          <p:nvPr/>
        </p:nvGrpSpPr>
        <p:grpSpPr>
          <a:xfrm rot="0">
            <a:off x="15557761" y="8452819"/>
            <a:ext cx="1249105" cy="124910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0" id="10"/>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11" id="11"/>
          <p:cNvGrpSpPr/>
          <p:nvPr/>
        </p:nvGrpSpPr>
        <p:grpSpPr>
          <a:xfrm rot="0">
            <a:off x="11397557" y="440588"/>
            <a:ext cx="6631974" cy="7496934"/>
            <a:chOff x="0" y="0"/>
            <a:chExt cx="1746693" cy="1974501"/>
          </a:xfrm>
        </p:grpSpPr>
        <p:sp>
          <p:nvSpPr>
            <p:cNvPr name="Freeform 12" id="12"/>
            <p:cNvSpPr/>
            <p:nvPr/>
          </p:nvSpPr>
          <p:spPr>
            <a:xfrm flipH="false" flipV="false" rot="0">
              <a:off x="0" y="0"/>
              <a:ext cx="1746693" cy="1974501"/>
            </a:xfrm>
            <a:custGeom>
              <a:avLst/>
              <a:gdLst/>
              <a:ahLst/>
              <a:cxnLst/>
              <a:rect r="r" b="b" t="t" l="l"/>
              <a:pathLst>
                <a:path h="1974501" w="1746693">
                  <a:moveTo>
                    <a:pt x="0" y="0"/>
                  </a:moveTo>
                  <a:lnTo>
                    <a:pt x="1746693" y="0"/>
                  </a:lnTo>
                  <a:lnTo>
                    <a:pt x="1746693" y="1974501"/>
                  </a:lnTo>
                  <a:lnTo>
                    <a:pt x="0" y="1974501"/>
                  </a:lnTo>
                  <a:close/>
                </a:path>
              </a:pathLst>
            </a:custGeom>
            <a:solidFill>
              <a:srgbClr val="113946"/>
            </a:solidFill>
          </p:spPr>
        </p:sp>
        <p:sp>
          <p:nvSpPr>
            <p:cNvPr name="TextBox 13" id="13"/>
            <p:cNvSpPr txBox="true"/>
            <p:nvPr/>
          </p:nvSpPr>
          <p:spPr>
            <a:xfrm>
              <a:off x="0" y="-95250"/>
              <a:ext cx="1746693" cy="2069751"/>
            </a:xfrm>
            <a:prstGeom prst="rect">
              <a:avLst/>
            </a:prstGeom>
          </p:spPr>
          <p:txBody>
            <a:bodyPr anchor="ctr" rtlCol="false" tIns="50800" lIns="50800" bIns="50800" rIns="50800"/>
            <a:lstStyle/>
            <a:p>
              <a:pPr algn="ctr">
                <a:lnSpc>
                  <a:spcPts val="3520"/>
                </a:lnSpc>
              </a:pPr>
            </a:p>
          </p:txBody>
        </p:sp>
      </p:grpSp>
      <p:pic>
        <p:nvPicPr>
          <p:cNvPr name="Picture 14" id="14"/>
          <p:cNvPicPr>
            <a:picLocks noChangeAspect="true"/>
          </p:cNvPicPr>
          <p:nvPr/>
        </p:nvPicPr>
        <p:blipFill>
          <a:blip r:embed="rId2"/>
          <a:stretch>
            <a:fillRect/>
          </a:stretch>
        </p:blipFill>
        <p:spPr>
          <a:xfrm rot="0">
            <a:off x="11314924" y="628959"/>
            <a:ext cx="6642157" cy="6965108"/>
          </a:xfrm>
          <a:prstGeom prst="rect">
            <a:avLst/>
          </a:prstGeom>
        </p:spPr>
      </p:pic>
      <p:sp>
        <p:nvSpPr>
          <p:cNvPr name="Freeform 15" id="15"/>
          <p:cNvSpPr/>
          <p:nvPr/>
        </p:nvSpPr>
        <p:spPr>
          <a:xfrm flipH="false" flipV="false" rot="0">
            <a:off x="12327936" y="8691220"/>
            <a:ext cx="902204" cy="772303"/>
          </a:xfrm>
          <a:custGeom>
            <a:avLst/>
            <a:gdLst/>
            <a:ahLst/>
            <a:cxnLst/>
            <a:rect r="r" b="b" t="t" l="l"/>
            <a:pathLst>
              <a:path h="772303" w="902204">
                <a:moveTo>
                  <a:pt x="0" y="0"/>
                </a:moveTo>
                <a:lnTo>
                  <a:pt x="902203" y="0"/>
                </a:lnTo>
                <a:lnTo>
                  <a:pt x="902203" y="772303"/>
                </a:lnTo>
                <a:lnTo>
                  <a:pt x="0" y="7723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4093861" y="8656440"/>
            <a:ext cx="773629" cy="841862"/>
          </a:xfrm>
          <a:custGeom>
            <a:avLst/>
            <a:gdLst/>
            <a:ahLst/>
            <a:cxnLst/>
            <a:rect r="r" b="b" t="t" l="l"/>
            <a:pathLst>
              <a:path h="841862" w="773629">
                <a:moveTo>
                  <a:pt x="0" y="0"/>
                </a:moveTo>
                <a:lnTo>
                  <a:pt x="773629" y="0"/>
                </a:lnTo>
                <a:lnTo>
                  <a:pt x="773629" y="841862"/>
                </a:lnTo>
                <a:lnTo>
                  <a:pt x="0" y="8418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5750173" y="8656440"/>
            <a:ext cx="864281" cy="875423"/>
          </a:xfrm>
          <a:custGeom>
            <a:avLst/>
            <a:gdLst/>
            <a:ahLst/>
            <a:cxnLst/>
            <a:rect r="r" b="b" t="t" l="l"/>
            <a:pathLst>
              <a:path h="875423" w="864281">
                <a:moveTo>
                  <a:pt x="0" y="0"/>
                </a:moveTo>
                <a:lnTo>
                  <a:pt x="864281" y="0"/>
                </a:lnTo>
                <a:lnTo>
                  <a:pt x="864281" y="875423"/>
                </a:lnTo>
                <a:lnTo>
                  <a:pt x="0" y="8754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283139" y="2149254"/>
            <a:ext cx="10700867" cy="8204510"/>
          </a:xfrm>
          <a:prstGeom prst="rect">
            <a:avLst/>
          </a:prstGeom>
        </p:spPr>
        <p:txBody>
          <a:bodyPr anchor="t" rtlCol="false" tIns="0" lIns="0" bIns="0" rIns="0">
            <a:spAutoFit/>
          </a:bodyPr>
          <a:lstStyle/>
          <a:p>
            <a:pPr algn="ctr">
              <a:lnSpc>
                <a:spcPts val="4090"/>
              </a:lnSpc>
            </a:pPr>
            <a:r>
              <a:rPr lang="en-US" b="true" sz="2556" spc="230">
                <a:solidFill>
                  <a:srgbClr val="000000"/>
                </a:solidFill>
                <a:latin typeface="Roboto Bold"/>
                <a:ea typeface="Roboto Bold"/>
                <a:cs typeface="Roboto Bold"/>
                <a:sym typeface="Roboto Bold"/>
              </a:rPr>
              <a:t>We will evaluate how the responses align or diverge from our research goals and how this study could inform future practices in other counties and states. </a:t>
            </a:r>
          </a:p>
          <a:p>
            <a:pPr algn="ctr">
              <a:lnSpc>
                <a:spcPts val="4090"/>
              </a:lnSpc>
            </a:pPr>
          </a:p>
          <a:p>
            <a:pPr algn="ctr">
              <a:lnSpc>
                <a:spcPts val="4090"/>
              </a:lnSpc>
            </a:pPr>
            <a:r>
              <a:rPr lang="en-US" b="true" sz="2556" spc="230">
                <a:solidFill>
                  <a:srgbClr val="000000"/>
                </a:solidFill>
                <a:latin typeface="Roboto Bold"/>
                <a:ea typeface="Roboto Bold"/>
                <a:cs typeface="Roboto Bold"/>
                <a:sym typeface="Roboto Bold"/>
              </a:rPr>
              <a:t>By focusing on Hillsborough County and gathering critical information from neighboring counties (Manatee, Polk, Pinellas, and Pasco counties), we anticipate that our data will offer a comprehensive understanding of whether the challenges faced in Hillsborough are unique or shared by nearby regions. </a:t>
            </a:r>
          </a:p>
          <a:p>
            <a:pPr algn="ctr">
              <a:lnSpc>
                <a:spcPts val="4090"/>
              </a:lnSpc>
            </a:pPr>
          </a:p>
          <a:p>
            <a:pPr algn="ctr">
              <a:lnSpc>
                <a:spcPts val="4090"/>
              </a:lnSpc>
            </a:pPr>
            <a:r>
              <a:rPr lang="en-US" b="true" sz="2556" spc="230">
                <a:solidFill>
                  <a:srgbClr val="000000"/>
                </a:solidFill>
                <a:latin typeface="Roboto Bold"/>
                <a:ea typeface="Roboto Bold"/>
                <a:cs typeface="Roboto Bold"/>
                <a:sym typeface="Roboto Bold"/>
              </a:rPr>
              <a:t>This analysis will help demonstrate how the integration of social workers, in conjunction with existing public library resources, can effectively address the needs of disadvantaged patrons.</a:t>
            </a:r>
          </a:p>
          <a:p>
            <a:pPr algn="ctr" marL="0" indent="0" lvl="0">
              <a:lnSpc>
                <a:spcPts val="4090"/>
              </a:lnSpc>
            </a:pPr>
          </a:p>
        </p:txBody>
      </p:sp>
      <p:sp>
        <p:nvSpPr>
          <p:cNvPr name="TextBox 19" id="19"/>
          <p:cNvSpPr txBox="true"/>
          <p:nvPr/>
        </p:nvSpPr>
        <p:spPr>
          <a:xfrm rot="0">
            <a:off x="3320512" y="1135164"/>
            <a:ext cx="7107440" cy="1168939"/>
          </a:xfrm>
          <a:prstGeom prst="rect">
            <a:avLst/>
          </a:prstGeom>
        </p:spPr>
        <p:txBody>
          <a:bodyPr anchor="t" rtlCol="false" tIns="0" lIns="0" bIns="0" rIns="0">
            <a:spAutoFit/>
          </a:bodyPr>
          <a:lstStyle/>
          <a:p>
            <a:pPr algn="l" marL="0" indent="0" lvl="0">
              <a:lnSpc>
                <a:spcPts val="7888"/>
              </a:lnSpc>
            </a:pPr>
            <a:r>
              <a:rPr lang="en-US" b="true" sz="7888" spc="394">
                <a:solidFill>
                  <a:srgbClr val="113946"/>
                </a:solidFill>
                <a:latin typeface="Helvetica World Bold"/>
                <a:ea typeface="Helvetica World Bold"/>
                <a:cs typeface="Helvetica World Bold"/>
                <a:sym typeface="Helvetica World Bold"/>
              </a:rPr>
              <a:t>ANALYSIS</a:t>
            </a:r>
          </a:p>
        </p:txBody>
      </p:sp>
      <p:grpSp>
        <p:nvGrpSpPr>
          <p:cNvPr name="Group 20" id="20"/>
          <p:cNvGrpSpPr/>
          <p:nvPr/>
        </p:nvGrpSpPr>
        <p:grpSpPr>
          <a:xfrm rot="0">
            <a:off x="-1249524" y="243878"/>
            <a:ext cx="6633136" cy="748410"/>
            <a:chOff x="0" y="0"/>
            <a:chExt cx="8844181" cy="997880"/>
          </a:xfrm>
        </p:grpSpPr>
        <p:grpSp>
          <p:nvGrpSpPr>
            <p:cNvPr name="Group 21" id="21"/>
            <p:cNvGrpSpPr/>
            <p:nvPr/>
          </p:nvGrpSpPr>
          <p:grpSpPr>
            <a:xfrm rot="0">
              <a:off x="0" y="0"/>
              <a:ext cx="8844181" cy="997880"/>
              <a:chOff x="0" y="0"/>
              <a:chExt cx="1794623" cy="202486"/>
            </a:xfrm>
          </p:grpSpPr>
          <p:sp>
            <p:nvSpPr>
              <p:cNvPr name="Freeform 22" id="22"/>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23" id="23"/>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24" id="24"/>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5" id="25"/>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540143" y="0"/>
            <a:ext cx="7747857" cy="1947169"/>
            <a:chOff x="0" y="0"/>
            <a:chExt cx="2040588" cy="512835"/>
          </a:xfrm>
        </p:grpSpPr>
        <p:sp>
          <p:nvSpPr>
            <p:cNvPr name="Freeform 3" id="3"/>
            <p:cNvSpPr/>
            <p:nvPr/>
          </p:nvSpPr>
          <p:spPr>
            <a:xfrm flipH="false" flipV="false" rot="0">
              <a:off x="0" y="0"/>
              <a:ext cx="2040588" cy="512835"/>
            </a:xfrm>
            <a:custGeom>
              <a:avLst/>
              <a:gdLst/>
              <a:ahLst/>
              <a:cxnLst/>
              <a:rect r="r" b="b" t="t" l="l"/>
              <a:pathLst>
                <a:path h="512835" w="2040588">
                  <a:moveTo>
                    <a:pt x="0" y="0"/>
                  </a:moveTo>
                  <a:lnTo>
                    <a:pt x="2040588" y="0"/>
                  </a:lnTo>
                  <a:lnTo>
                    <a:pt x="2040588" y="512835"/>
                  </a:lnTo>
                  <a:lnTo>
                    <a:pt x="0" y="512835"/>
                  </a:lnTo>
                  <a:close/>
                </a:path>
              </a:pathLst>
            </a:custGeom>
            <a:solidFill>
              <a:srgbClr val="113946"/>
            </a:solidFill>
          </p:spPr>
        </p:sp>
        <p:sp>
          <p:nvSpPr>
            <p:cNvPr name="TextBox 4" id="4"/>
            <p:cNvSpPr txBox="true"/>
            <p:nvPr/>
          </p:nvSpPr>
          <p:spPr>
            <a:xfrm>
              <a:off x="0" y="-95250"/>
              <a:ext cx="2040588" cy="608085"/>
            </a:xfrm>
            <a:prstGeom prst="rect">
              <a:avLst/>
            </a:prstGeom>
          </p:spPr>
          <p:txBody>
            <a:bodyPr anchor="ctr" rtlCol="false" tIns="50800" lIns="50800" bIns="50800" rIns="50800"/>
            <a:lstStyle/>
            <a:p>
              <a:pPr algn="ctr">
                <a:lnSpc>
                  <a:spcPts val="3520"/>
                </a:lnSpc>
              </a:pPr>
            </a:p>
          </p:txBody>
        </p:sp>
      </p:grpSp>
      <p:pic>
        <p:nvPicPr>
          <p:cNvPr name="Picture 5" id="5"/>
          <p:cNvPicPr>
            <a:picLocks noChangeAspect="true"/>
          </p:cNvPicPr>
          <p:nvPr/>
        </p:nvPicPr>
        <p:blipFill>
          <a:blip r:embed="rId2"/>
          <a:stretch>
            <a:fillRect/>
          </a:stretch>
        </p:blipFill>
        <p:spPr>
          <a:xfrm rot="0">
            <a:off x="-441736" y="568167"/>
            <a:ext cx="8785490" cy="5469060"/>
          </a:xfrm>
          <a:prstGeom prst="rect">
            <a:avLst/>
          </a:prstGeom>
        </p:spPr>
      </p:pic>
      <p:sp>
        <p:nvSpPr>
          <p:cNvPr name="TextBox 6" id="6"/>
          <p:cNvSpPr txBox="true"/>
          <p:nvPr/>
        </p:nvSpPr>
        <p:spPr>
          <a:xfrm rot="0">
            <a:off x="7919179" y="2149327"/>
            <a:ext cx="9645549" cy="7881252"/>
          </a:xfrm>
          <a:prstGeom prst="rect">
            <a:avLst/>
          </a:prstGeom>
        </p:spPr>
        <p:txBody>
          <a:bodyPr anchor="t" rtlCol="false" tIns="0" lIns="0" bIns="0" rIns="0">
            <a:spAutoFit/>
          </a:bodyPr>
          <a:lstStyle/>
          <a:p>
            <a:pPr algn="just">
              <a:lnSpc>
                <a:spcPts val="4671"/>
              </a:lnSpc>
            </a:pPr>
            <a:r>
              <a:rPr lang="en-US" sz="2919" spc="262">
                <a:solidFill>
                  <a:srgbClr val="000000"/>
                </a:solidFill>
                <a:latin typeface="Roboto"/>
                <a:ea typeface="Roboto"/>
                <a:cs typeface="Roboto"/>
                <a:sym typeface="Roboto"/>
              </a:rPr>
              <a:t>Our employed research method will ensure we gather both qualitative and quantitative data to support our goal and assertions as well as draw support for the funding and grants needed to hire social workers in these public libraries. </a:t>
            </a:r>
          </a:p>
          <a:p>
            <a:pPr algn="just">
              <a:lnSpc>
                <a:spcPts val="1919"/>
              </a:lnSpc>
            </a:pPr>
          </a:p>
          <a:p>
            <a:pPr algn="just" marL="0" indent="0" lvl="0">
              <a:lnSpc>
                <a:spcPts val="4671"/>
              </a:lnSpc>
            </a:pPr>
            <a:r>
              <a:rPr lang="en-US" sz="2919" spc="262">
                <a:solidFill>
                  <a:srgbClr val="000000"/>
                </a:solidFill>
                <a:latin typeface="Roboto"/>
                <a:ea typeface="Roboto"/>
                <a:cs typeface="Roboto"/>
                <a:sym typeface="Roboto"/>
              </a:rPr>
              <a:t>Findings from our survey questionnaire, coupled with the evidence found in our literature reviews, will show that implementing social workers in public libraries can decrease the number of disadvantaged patrons and help current library staff provide these patrons with the information and help they need to better their lives within the Hillsborough community</a:t>
            </a:r>
          </a:p>
        </p:txBody>
      </p:sp>
      <p:sp>
        <p:nvSpPr>
          <p:cNvPr name="TextBox 7" id="7"/>
          <p:cNvSpPr txBox="true"/>
          <p:nvPr/>
        </p:nvSpPr>
        <p:spPr>
          <a:xfrm rot="0">
            <a:off x="11808293" y="632277"/>
            <a:ext cx="5918605" cy="902494"/>
          </a:xfrm>
          <a:prstGeom prst="rect">
            <a:avLst/>
          </a:prstGeom>
        </p:spPr>
        <p:txBody>
          <a:bodyPr anchor="t" rtlCol="false" tIns="0" lIns="0" bIns="0" rIns="0">
            <a:spAutoFit/>
          </a:bodyPr>
          <a:lstStyle/>
          <a:p>
            <a:pPr algn="l" marL="0" indent="0" lvl="0">
              <a:lnSpc>
                <a:spcPts val="6000"/>
              </a:lnSpc>
            </a:pPr>
            <a:r>
              <a:rPr lang="en-US" b="true" sz="6000" spc="300">
                <a:solidFill>
                  <a:srgbClr val="FFFFFF"/>
                </a:solidFill>
                <a:latin typeface="Helvetica World Bold"/>
                <a:ea typeface="Helvetica World Bold"/>
                <a:cs typeface="Helvetica World Bold"/>
                <a:sym typeface="Helvetica World Bold"/>
              </a:rPr>
              <a:t>ANALYSIS</a:t>
            </a:r>
          </a:p>
        </p:txBody>
      </p:sp>
      <p:pic>
        <p:nvPicPr>
          <p:cNvPr name="Picture 8" id="8"/>
          <p:cNvPicPr>
            <a:picLocks noChangeAspect="true"/>
          </p:cNvPicPr>
          <p:nvPr/>
        </p:nvPicPr>
        <p:blipFill>
          <a:blip r:embed="rId3"/>
          <a:stretch>
            <a:fillRect/>
          </a:stretch>
        </p:blipFill>
        <p:spPr>
          <a:xfrm rot="0">
            <a:off x="1289702" y="5340190"/>
            <a:ext cx="5001820" cy="1223731"/>
          </a:xfrm>
          <a:prstGeom prst="rect">
            <a:avLst/>
          </a:prstGeom>
        </p:spPr>
      </p:pic>
      <p:pic>
        <p:nvPicPr>
          <p:cNvPr name="Picture 9" id="9"/>
          <p:cNvPicPr>
            <a:picLocks noChangeAspect="true"/>
          </p:cNvPicPr>
          <p:nvPr/>
        </p:nvPicPr>
        <p:blipFill>
          <a:blip r:embed="rId4"/>
          <a:stretch>
            <a:fillRect/>
          </a:stretch>
        </p:blipFill>
        <p:spPr>
          <a:xfrm rot="0">
            <a:off x="1289702" y="5902953"/>
            <a:ext cx="5001820" cy="1223731"/>
          </a:xfrm>
          <a:prstGeom prst="rect">
            <a:avLst/>
          </a:prstGeom>
        </p:spPr>
      </p:pic>
      <p:pic>
        <p:nvPicPr>
          <p:cNvPr name="Picture 10" id="10"/>
          <p:cNvPicPr>
            <a:picLocks noChangeAspect="true"/>
          </p:cNvPicPr>
          <p:nvPr/>
        </p:nvPicPr>
        <p:blipFill>
          <a:blip r:embed="rId5"/>
          <a:stretch>
            <a:fillRect/>
          </a:stretch>
        </p:blipFill>
        <p:spPr>
          <a:xfrm rot="0">
            <a:off x="1289702" y="6465715"/>
            <a:ext cx="5001820" cy="1223731"/>
          </a:xfrm>
          <a:prstGeom prst="rect">
            <a:avLst/>
          </a:prstGeom>
        </p:spPr>
      </p:pic>
      <p:sp>
        <p:nvSpPr>
          <p:cNvPr name="TextBox 11" id="11"/>
          <p:cNvSpPr txBox="true"/>
          <p:nvPr/>
        </p:nvSpPr>
        <p:spPr>
          <a:xfrm rot="0">
            <a:off x="781479" y="5856371"/>
            <a:ext cx="812113" cy="219944"/>
          </a:xfrm>
          <a:prstGeom prst="rect">
            <a:avLst/>
          </a:prstGeom>
        </p:spPr>
        <p:txBody>
          <a:bodyPr anchor="t" rtlCol="false" tIns="0" lIns="0" bIns="0" rIns="0">
            <a:spAutoFit/>
          </a:bodyPr>
          <a:lstStyle/>
          <a:p>
            <a:pPr algn="l" marL="0" indent="0" lvl="0">
              <a:lnSpc>
                <a:spcPts val="1654"/>
              </a:lnSpc>
            </a:pPr>
            <a:r>
              <a:rPr lang="en-US" b="true" sz="1654" spc="82">
                <a:solidFill>
                  <a:srgbClr val="113946"/>
                </a:solidFill>
                <a:latin typeface="Roboto Bold"/>
                <a:ea typeface="Roboto Bold"/>
                <a:cs typeface="Roboto Bold"/>
                <a:sym typeface="Roboto Bold"/>
              </a:rPr>
              <a:t>Item 1</a:t>
            </a:r>
          </a:p>
        </p:txBody>
      </p:sp>
      <p:sp>
        <p:nvSpPr>
          <p:cNvPr name="TextBox 12" id="12"/>
          <p:cNvSpPr txBox="true"/>
          <p:nvPr/>
        </p:nvSpPr>
        <p:spPr>
          <a:xfrm rot="0">
            <a:off x="781479" y="6419133"/>
            <a:ext cx="812113" cy="219944"/>
          </a:xfrm>
          <a:prstGeom prst="rect">
            <a:avLst/>
          </a:prstGeom>
        </p:spPr>
        <p:txBody>
          <a:bodyPr anchor="t" rtlCol="false" tIns="0" lIns="0" bIns="0" rIns="0">
            <a:spAutoFit/>
          </a:bodyPr>
          <a:lstStyle/>
          <a:p>
            <a:pPr algn="l" marL="0" indent="0" lvl="0">
              <a:lnSpc>
                <a:spcPts val="1654"/>
              </a:lnSpc>
            </a:pPr>
            <a:r>
              <a:rPr lang="en-US" b="true" sz="1654" spc="82">
                <a:solidFill>
                  <a:srgbClr val="113946"/>
                </a:solidFill>
                <a:latin typeface="Roboto Bold"/>
                <a:ea typeface="Roboto Bold"/>
                <a:cs typeface="Roboto Bold"/>
                <a:sym typeface="Roboto Bold"/>
              </a:rPr>
              <a:t>Item 2</a:t>
            </a:r>
          </a:p>
        </p:txBody>
      </p:sp>
      <p:sp>
        <p:nvSpPr>
          <p:cNvPr name="TextBox 13" id="13"/>
          <p:cNvSpPr txBox="true"/>
          <p:nvPr/>
        </p:nvSpPr>
        <p:spPr>
          <a:xfrm rot="0">
            <a:off x="781479" y="6981895"/>
            <a:ext cx="812113" cy="219944"/>
          </a:xfrm>
          <a:prstGeom prst="rect">
            <a:avLst/>
          </a:prstGeom>
        </p:spPr>
        <p:txBody>
          <a:bodyPr anchor="t" rtlCol="false" tIns="0" lIns="0" bIns="0" rIns="0">
            <a:spAutoFit/>
          </a:bodyPr>
          <a:lstStyle/>
          <a:p>
            <a:pPr algn="l" marL="0" indent="0" lvl="0">
              <a:lnSpc>
                <a:spcPts val="1654"/>
              </a:lnSpc>
            </a:pPr>
            <a:r>
              <a:rPr lang="en-US" b="true" sz="1654" spc="82">
                <a:solidFill>
                  <a:srgbClr val="113946"/>
                </a:solidFill>
                <a:latin typeface="Roboto Bold"/>
                <a:ea typeface="Roboto Bold"/>
                <a:cs typeface="Roboto Bold"/>
                <a:sym typeface="Roboto Bold"/>
              </a:rPr>
              <a:t>Item 3</a:t>
            </a:r>
          </a:p>
        </p:txBody>
      </p:sp>
      <p:sp>
        <p:nvSpPr>
          <p:cNvPr name="Freeform 14" id="14"/>
          <p:cNvSpPr/>
          <p:nvPr/>
        </p:nvSpPr>
        <p:spPr>
          <a:xfrm flipH="false" flipV="false" rot="0">
            <a:off x="15635874" y="500615"/>
            <a:ext cx="1623426" cy="983347"/>
          </a:xfrm>
          <a:custGeom>
            <a:avLst/>
            <a:gdLst/>
            <a:ahLst/>
            <a:cxnLst/>
            <a:rect r="r" b="b" t="t" l="l"/>
            <a:pathLst>
              <a:path h="983347" w="1623426">
                <a:moveTo>
                  <a:pt x="0" y="0"/>
                </a:moveTo>
                <a:lnTo>
                  <a:pt x="1623426" y="0"/>
                </a:lnTo>
                <a:lnTo>
                  <a:pt x="1623426" y="983347"/>
                </a:lnTo>
                <a:lnTo>
                  <a:pt x="0" y="9833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5" id="15"/>
          <p:cNvGrpSpPr/>
          <p:nvPr/>
        </p:nvGrpSpPr>
        <p:grpSpPr>
          <a:xfrm rot="0">
            <a:off x="-1249524" y="243878"/>
            <a:ext cx="6633136" cy="748410"/>
            <a:chOff x="0" y="0"/>
            <a:chExt cx="8844181" cy="997880"/>
          </a:xfrm>
        </p:grpSpPr>
        <p:grpSp>
          <p:nvGrpSpPr>
            <p:cNvPr name="Group 16" id="16"/>
            <p:cNvGrpSpPr/>
            <p:nvPr/>
          </p:nvGrpSpPr>
          <p:grpSpPr>
            <a:xfrm rot="0">
              <a:off x="0" y="0"/>
              <a:ext cx="8844181" cy="997880"/>
              <a:chOff x="0" y="0"/>
              <a:chExt cx="1794623" cy="202486"/>
            </a:xfrm>
          </p:grpSpPr>
          <p:sp>
            <p:nvSpPr>
              <p:cNvPr name="Freeform 17" id="17"/>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18" id="18"/>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9" id="19"/>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494775" cy="10287000"/>
            <a:chOff x="0" y="0"/>
            <a:chExt cx="4871052" cy="2709333"/>
          </a:xfrm>
        </p:grpSpPr>
        <p:sp>
          <p:nvSpPr>
            <p:cNvPr name="Freeform 3" id="3"/>
            <p:cNvSpPr/>
            <p:nvPr/>
          </p:nvSpPr>
          <p:spPr>
            <a:xfrm flipH="false" flipV="false" rot="0">
              <a:off x="0" y="0"/>
              <a:ext cx="4871052" cy="2709333"/>
            </a:xfrm>
            <a:custGeom>
              <a:avLst/>
              <a:gdLst/>
              <a:ahLst/>
              <a:cxnLst/>
              <a:rect r="r" b="b" t="t" l="l"/>
              <a:pathLst>
                <a:path h="2709333" w="4871052">
                  <a:moveTo>
                    <a:pt x="0" y="0"/>
                  </a:moveTo>
                  <a:lnTo>
                    <a:pt x="4871052" y="0"/>
                  </a:lnTo>
                  <a:lnTo>
                    <a:pt x="4871052" y="2709333"/>
                  </a:lnTo>
                  <a:lnTo>
                    <a:pt x="0" y="2709333"/>
                  </a:lnTo>
                  <a:close/>
                </a:path>
              </a:pathLst>
            </a:custGeom>
            <a:solidFill>
              <a:srgbClr val="113946"/>
            </a:solidFill>
          </p:spPr>
        </p:sp>
        <p:sp>
          <p:nvSpPr>
            <p:cNvPr name="TextBox 4" id="4"/>
            <p:cNvSpPr txBox="true"/>
            <p:nvPr/>
          </p:nvSpPr>
          <p:spPr>
            <a:xfrm>
              <a:off x="0" y="-95250"/>
              <a:ext cx="4871052" cy="2804583"/>
            </a:xfrm>
            <a:prstGeom prst="rect">
              <a:avLst/>
            </a:prstGeom>
          </p:spPr>
          <p:txBody>
            <a:bodyPr anchor="ctr" rtlCol="false" tIns="50800" lIns="50800" bIns="50800" rIns="50800"/>
            <a:lstStyle/>
            <a:p>
              <a:pPr algn="ctr">
                <a:lnSpc>
                  <a:spcPts val="3520"/>
                </a:lnSpc>
              </a:pPr>
            </a:p>
          </p:txBody>
        </p:sp>
      </p:grpSp>
      <p:sp>
        <p:nvSpPr>
          <p:cNvPr name="Freeform 5" id="5"/>
          <p:cNvSpPr/>
          <p:nvPr/>
        </p:nvSpPr>
        <p:spPr>
          <a:xfrm flipH="false" flipV="false" rot="0">
            <a:off x="1028700" y="1685286"/>
            <a:ext cx="18411588" cy="7979022"/>
          </a:xfrm>
          <a:custGeom>
            <a:avLst/>
            <a:gdLst/>
            <a:ahLst/>
            <a:cxnLst/>
            <a:rect r="r" b="b" t="t" l="l"/>
            <a:pathLst>
              <a:path h="7979022" w="18411588">
                <a:moveTo>
                  <a:pt x="0" y="0"/>
                </a:moveTo>
                <a:lnTo>
                  <a:pt x="18411588" y="0"/>
                </a:lnTo>
                <a:lnTo>
                  <a:pt x="18411588" y="7979022"/>
                </a:lnTo>
                <a:lnTo>
                  <a:pt x="0" y="7979022"/>
                </a:lnTo>
                <a:lnTo>
                  <a:pt x="0" y="0"/>
                </a:lnTo>
                <a:close/>
              </a:path>
            </a:pathLst>
          </a:custGeom>
          <a:blipFill>
            <a:blip r:embed="rId2"/>
            <a:stretch>
              <a:fillRect l="-45060" t="-22174" r="0" b="0"/>
            </a:stretch>
          </a:blipFill>
        </p:spPr>
      </p:sp>
      <p:grpSp>
        <p:nvGrpSpPr>
          <p:cNvPr name="Group 6" id="6"/>
          <p:cNvGrpSpPr/>
          <p:nvPr/>
        </p:nvGrpSpPr>
        <p:grpSpPr>
          <a:xfrm rot="0">
            <a:off x="-1249524" y="243878"/>
            <a:ext cx="6633136" cy="748410"/>
            <a:chOff x="0" y="0"/>
            <a:chExt cx="8844181" cy="997880"/>
          </a:xfrm>
        </p:grpSpPr>
        <p:grpSp>
          <p:nvGrpSpPr>
            <p:cNvPr name="Group 7" id="7"/>
            <p:cNvGrpSpPr/>
            <p:nvPr/>
          </p:nvGrpSpPr>
          <p:grpSpPr>
            <a:xfrm rot="0">
              <a:off x="0" y="0"/>
              <a:ext cx="8844181" cy="997880"/>
              <a:chOff x="0" y="0"/>
              <a:chExt cx="1794623" cy="202486"/>
            </a:xfrm>
          </p:grpSpPr>
          <p:sp>
            <p:nvSpPr>
              <p:cNvPr name="Freeform 8" id="8"/>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9" id="9"/>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0" id="10"/>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63748" y="0"/>
            <a:ext cx="7148888" cy="1772630"/>
          </a:xfrm>
          <a:custGeom>
            <a:avLst/>
            <a:gdLst/>
            <a:ahLst/>
            <a:cxnLst/>
            <a:rect r="r" b="b" t="t" l="l"/>
            <a:pathLst>
              <a:path h="1772630" w="7148888">
                <a:moveTo>
                  <a:pt x="0" y="0"/>
                </a:moveTo>
                <a:lnTo>
                  <a:pt x="7148888" y="0"/>
                </a:lnTo>
                <a:lnTo>
                  <a:pt x="7148888" y="1772630"/>
                </a:lnTo>
                <a:lnTo>
                  <a:pt x="0" y="1772630"/>
                </a:lnTo>
                <a:lnTo>
                  <a:pt x="0" y="0"/>
                </a:lnTo>
                <a:close/>
              </a:path>
            </a:pathLst>
          </a:custGeom>
          <a:blipFill>
            <a:blip r:embed="rId2"/>
            <a:stretch>
              <a:fillRect l="-2545" t="-20246" r="-36596" b="-33368"/>
            </a:stretch>
          </a:blipFill>
        </p:spPr>
      </p:sp>
      <p:sp>
        <p:nvSpPr>
          <p:cNvPr name="TextBox 3" id="3"/>
          <p:cNvSpPr txBox="true"/>
          <p:nvPr/>
        </p:nvSpPr>
        <p:spPr>
          <a:xfrm rot="0">
            <a:off x="0" y="1459971"/>
            <a:ext cx="11207654" cy="8823888"/>
          </a:xfrm>
          <a:prstGeom prst="rect">
            <a:avLst/>
          </a:prstGeom>
        </p:spPr>
        <p:txBody>
          <a:bodyPr anchor="t" rtlCol="false" tIns="0" lIns="0" bIns="0" rIns="0">
            <a:spAutoFit/>
          </a:bodyPr>
          <a:lstStyle/>
          <a:p>
            <a:pPr algn="ctr">
              <a:lnSpc>
                <a:spcPts val="4682"/>
              </a:lnSpc>
              <a:spcBef>
                <a:spcPct val="0"/>
              </a:spcBef>
            </a:pPr>
            <a:r>
              <a:rPr lang="en-US" b="true" sz="2926" spc="263">
                <a:solidFill>
                  <a:srgbClr val="000000"/>
                </a:solidFill>
                <a:latin typeface="Roboto Bold"/>
                <a:ea typeface="Roboto Bold"/>
                <a:cs typeface="Roboto Bold"/>
                <a:sym typeface="Roboto Bold"/>
              </a:rPr>
              <a:t>This study analyzes the informational and social needs of social workers and librarians in public libraries through qualitative and quantitative data. The sample demographic will include social workers and librarians from local county public libraries to capture extensive information on patron needs, training, and the selection of social workers. Our sampling data will consist of public libraries from Hillsborough County’s 33 branches, Manatee County's 8 branches, Polk County’s 37 branches, Pinellas County’s 14 branches, and Pasco County’s 9 branches. This sampling population will be able to provide feedback on social worker and public librarian partnerships, educational programs and resources for patrons, and any struggles library staff face due to a lack of knowledge or resources.</a:t>
            </a:r>
          </a:p>
        </p:txBody>
      </p:sp>
      <p:grpSp>
        <p:nvGrpSpPr>
          <p:cNvPr name="Group 4" id="4"/>
          <p:cNvGrpSpPr/>
          <p:nvPr/>
        </p:nvGrpSpPr>
        <p:grpSpPr>
          <a:xfrm rot="0">
            <a:off x="-1249524" y="243878"/>
            <a:ext cx="6633136" cy="748410"/>
            <a:chOff x="0" y="0"/>
            <a:chExt cx="8844181" cy="997880"/>
          </a:xfrm>
        </p:grpSpPr>
        <p:grpSp>
          <p:nvGrpSpPr>
            <p:cNvPr name="Group 5" id="5"/>
            <p:cNvGrpSpPr/>
            <p:nvPr/>
          </p:nvGrpSpPr>
          <p:grpSpPr>
            <a:xfrm rot="0">
              <a:off x="0" y="0"/>
              <a:ext cx="8844181" cy="997880"/>
              <a:chOff x="0" y="0"/>
              <a:chExt cx="1794623" cy="202486"/>
            </a:xfrm>
          </p:grpSpPr>
          <p:sp>
            <p:nvSpPr>
              <p:cNvPr name="Freeform 6" id="6"/>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7" id="7"/>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8" id="8"/>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
        <p:nvSpPr>
          <p:cNvPr name="Freeform 10" id="10"/>
          <p:cNvSpPr/>
          <p:nvPr/>
        </p:nvSpPr>
        <p:spPr>
          <a:xfrm flipH="false" flipV="false" rot="0">
            <a:off x="11437654" y="2378287"/>
            <a:ext cx="6615706" cy="6561531"/>
          </a:xfrm>
          <a:custGeom>
            <a:avLst/>
            <a:gdLst/>
            <a:ahLst/>
            <a:cxnLst/>
            <a:rect r="r" b="b" t="t" l="l"/>
            <a:pathLst>
              <a:path h="6561531" w="6615706">
                <a:moveTo>
                  <a:pt x="0" y="0"/>
                </a:moveTo>
                <a:lnTo>
                  <a:pt x="6615707" y="0"/>
                </a:lnTo>
                <a:lnTo>
                  <a:pt x="6615707" y="6561532"/>
                </a:lnTo>
                <a:lnTo>
                  <a:pt x="0" y="6561532"/>
                </a:lnTo>
                <a:lnTo>
                  <a:pt x="0" y="0"/>
                </a:lnTo>
                <a:close/>
              </a:path>
            </a:pathLst>
          </a:custGeom>
          <a:blipFill>
            <a:blip r:embed="rId5"/>
            <a:stretch>
              <a:fillRect l="-1443" t="-4260" r="-1443" b="-3939"/>
            </a:stretch>
          </a:blipFill>
        </p:spPr>
      </p:sp>
      <p:sp>
        <p:nvSpPr>
          <p:cNvPr name="Freeform 11" id="11"/>
          <p:cNvSpPr/>
          <p:nvPr/>
        </p:nvSpPr>
        <p:spPr>
          <a:xfrm flipH="false" flipV="false" rot="0">
            <a:off x="10583111" y="2838189"/>
            <a:ext cx="8324793" cy="5900197"/>
          </a:xfrm>
          <a:custGeom>
            <a:avLst/>
            <a:gdLst/>
            <a:ahLst/>
            <a:cxnLst/>
            <a:rect r="r" b="b" t="t" l="l"/>
            <a:pathLst>
              <a:path h="5900197" w="8324793">
                <a:moveTo>
                  <a:pt x="0" y="0"/>
                </a:moveTo>
                <a:lnTo>
                  <a:pt x="8324793" y="0"/>
                </a:lnTo>
                <a:lnTo>
                  <a:pt x="8324793" y="5900197"/>
                </a:lnTo>
                <a:lnTo>
                  <a:pt x="0" y="5900197"/>
                </a:lnTo>
                <a:lnTo>
                  <a:pt x="0" y="0"/>
                </a:lnTo>
                <a:close/>
              </a:path>
            </a:pathLst>
          </a:custGeom>
          <a:blipFill>
            <a:blip r:embed="rId6"/>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9524" y="243878"/>
            <a:ext cx="6633136" cy="748410"/>
            <a:chOff x="0" y="0"/>
            <a:chExt cx="8844181" cy="997880"/>
          </a:xfrm>
        </p:grpSpPr>
        <p:grpSp>
          <p:nvGrpSpPr>
            <p:cNvPr name="Group 3" id="3"/>
            <p:cNvGrpSpPr/>
            <p:nvPr/>
          </p:nvGrpSpPr>
          <p:grpSpPr>
            <a:xfrm rot="0">
              <a:off x="0" y="0"/>
              <a:ext cx="8844181" cy="997880"/>
              <a:chOff x="0" y="0"/>
              <a:chExt cx="1794623" cy="202486"/>
            </a:xfrm>
          </p:grpSpPr>
          <p:sp>
            <p:nvSpPr>
              <p:cNvPr name="Freeform 4" id="4"/>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5" id="5"/>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6" id="6"/>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
        <p:nvSpPr>
          <p:cNvPr name="Freeform 8" id="8"/>
          <p:cNvSpPr/>
          <p:nvPr/>
        </p:nvSpPr>
        <p:spPr>
          <a:xfrm flipH="false" flipV="false" rot="0">
            <a:off x="11301259" y="618083"/>
            <a:ext cx="6615706" cy="3330664"/>
          </a:xfrm>
          <a:custGeom>
            <a:avLst/>
            <a:gdLst/>
            <a:ahLst/>
            <a:cxnLst/>
            <a:rect r="r" b="b" t="t" l="l"/>
            <a:pathLst>
              <a:path h="3330664" w="6615706">
                <a:moveTo>
                  <a:pt x="0" y="0"/>
                </a:moveTo>
                <a:lnTo>
                  <a:pt x="6615706" y="0"/>
                </a:lnTo>
                <a:lnTo>
                  <a:pt x="6615706" y="3330665"/>
                </a:lnTo>
                <a:lnTo>
                  <a:pt x="0" y="3330665"/>
                </a:lnTo>
                <a:lnTo>
                  <a:pt x="0" y="0"/>
                </a:lnTo>
                <a:close/>
              </a:path>
            </a:pathLst>
          </a:custGeom>
          <a:blipFill>
            <a:blip r:embed="rId4"/>
            <a:stretch>
              <a:fillRect l="-1443" t="-8392" r="-1443" b="-104763"/>
            </a:stretch>
          </a:blipFill>
        </p:spPr>
      </p:sp>
      <p:sp>
        <p:nvSpPr>
          <p:cNvPr name="Freeform 9" id="9"/>
          <p:cNvSpPr/>
          <p:nvPr/>
        </p:nvSpPr>
        <p:spPr>
          <a:xfrm flipH="false" flipV="false" rot="0">
            <a:off x="0" y="992289"/>
            <a:ext cx="11301259" cy="2283930"/>
          </a:xfrm>
          <a:custGeom>
            <a:avLst/>
            <a:gdLst/>
            <a:ahLst/>
            <a:cxnLst/>
            <a:rect r="r" b="b" t="t" l="l"/>
            <a:pathLst>
              <a:path h="2283930" w="11301259">
                <a:moveTo>
                  <a:pt x="0" y="0"/>
                </a:moveTo>
                <a:lnTo>
                  <a:pt x="11301259" y="0"/>
                </a:lnTo>
                <a:lnTo>
                  <a:pt x="11301259" y="2283930"/>
                </a:lnTo>
                <a:lnTo>
                  <a:pt x="0" y="2283930"/>
                </a:lnTo>
                <a:lnTo>
                  <a:pt x="0" y="0"/>
                </a:lnTo>
                <a:close/>
              </a:path>
            </a:pathLst>
          </a:custGeom>
          <a:blipFill>
            <a:blip r:embed="rId5"/>
            <a:stretch>
              <a:fillRect l="0" t="-81481" r="0" b="-75823"/>
            </a:stretch>
          </a:blipFill>
        </p:spPr>
      </p:sp>
      <p:sp>
        <p:nvSpPr>
          <p:cNvPr name="TextBox 10" id="10"/>
          <p:cNvSpPr txBox="true"/>
          <p:nvPr/>
        </p:nvSpPr>
        <p:spPr>
          <a:xfrm rot="0">
            <a:off x="353521" y="4254269"/>
            <a:ext cx="17563444" cy="5225337"/>
          </a:xfrm>
          <a:prstGeom prst="rect">
            <a:avLst/>
          </a:prstGeom>
        </p:spPr>
        <p:txBody>
          <a:bodyPr anchor="t" rtlCol="false" tIns="0" lIns="0" bIns="0" rIns="0">
            <a:spAutoFit/>
          </a:bodyPr>
          <a:lstStyle/>
          <a:p>
            <a:pPr algn="ctr">
              <a:lnSpc>
                <a:spcPts val="5200"/>
              </a:lnSpc>
              <a:spcBef>
                <a:spcPct val="0"/>
              </a:spcBef>
            </a:pPr>
            <a:r>
              <a:rPr lang="en-US" b="true" sz="3250" spc="292">
                <a:solidFill>
                  <a:srgbClr val="000000"/>
                </a:solidFill>
                <a:latin typeface="Roboto Bold"/>
                <a:ea typeface="Roboto Bold"/>
                <a:cs typeface="Roboto Bold"/>
                <a:sym typeface="Roboto Bold"/>
              </a:rPr>
              <a:t>The data collection method we have chosen is a cross-sectional survey. The survey will consist of quantitative and qualitative data through multiple-choice, yes/no, Likert scale, and open-ended questions. This survey will collect data on demographics, identify social and informational needs, conduct staff training and patron programming, and better understand social workers' hiring and selection process. Our survey will be emailed to our sample population and tested by the staff at Public Library Group 1. In total, we estimate the project will take six weeks to complete. </a:t>
            </a:r>
          </a:p>
        </p:txBody>
      </p:sp>
      <p:sp>
        <p:nvSpPr>
          <p:cNvPr name="TextBox 11" id="11"/>
          <p:cNvSpPr txBox="true"/>
          <p:nvPr/>
        </p:nvSpPr>
        <p:spPr>
          <a:xfrm rot="0">
            <a:off x="11649810" y="1040534"/>
            <a:ext cx="5918605" cy="3356611"/>
          </a:xfrm>
          <a:prstGeom prst="rect">
            <a:avLst/>
          </a:prstGeom>
        </p:spPr>
        <p:txBody>
          <a:bodyPr anchor="t" rtlCol="false" tIns="0" lIns="0" bIns="0" rIns="0">
            <a:spAutoFit/>
          </a:bodyPr>
          <a:lstStyle/>
          <a:p>
            <a:pPr algn="l">
              <a:lnSpc>
                <a:spcPts val="6000"/>
              </a:lnSpc>
            </a:pPr>
            <a:r>
              <a:rPr lang="en-US" b="true" sz="6000" spc="300">
                <a:solidFill>
                  <a:srgbClr val="FFFFFF"/>
                </a:solidFill>
                <a:latin typeface="Helvetica World Bold"/>
                <a:ea typeface="Helvetica World Bold"/>
                <a:cs typeface="Helvetica World Bold"/>
                <a:sym typeface="Helvetica World Bold"/>
              </a:rPr>
              <a:t>DATA COLLECTIONS METHOD</a:t>
            </a:r>
          </a:p>
          <a:p>
            <a:pPr algn="l" marL="0" indent="0" lvl="0">
              <a:lnSpc>
                <a:spcPts val="6000"/>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9524" y="243878"/>
            <a:ext cx="6633136" cy="748410"/>
            <a:chOff x="0" y="0"/>
            <a:chExt cx="8844181" cy="997880"/>
          </a:xfrm>
        </p:grpSpPr>
        <p:grpSp>
          <p:nvGrpSpPr>
            <p:cNvPr name="Group 3" id="3"/>
            <p:cNvGrpSpPr/>
            <p:nvPr/>
          </p:nvGrpSpPr>
          <p:grpSpPr>
            <a:xfrm rot="0">
              <a:off x="0" y="0"/>
              <a:ext cx="8844181" cy="997880"/>
              <a:chOff x="0" y="0"/>
              <a:chExt cx="1794623" cy="202486"/>
            </a:xfrm>
          </p:grpSpPr>
          <p:sp>
            <p:nvSpPr>
              <p:cNvPr name="Freeform 4" id="4"/>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5" id="5"/>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6" id="6"/>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
        <p:nvSpPr>
          <p:cNvPr name="Freeform 8" id="8"/>
          <p:cNvSpPr/>
          <p:nvPr/>
        </p:nvSpPr>
        <p:spPr>
          <a:xfrm flipH="false" flipV="false" rot="0">
            <a:off x="11853222" y="243878"/>
            <a:ext cx="6434778" cy="3330664"/>
          </a:xfrm>
          <a:custGeom>
            <a:avLst/>
            <a:gdLst/>
            <a:ahLst/>
            <a:cxnLst/>
            <a:rect r="r" b="b" t="t" l="l"/>
            <a:pathLst>
              <a:path h="3330664" w="6434778">
                <a:moveTo>
                  <a:pt x="0" y="0"/>
                </a:moveTo>
                <a:lnTo>
                  <a:pt x="6434778" y="0"/>
                </a:lnTo>
                <a:lnTo>
                  <a:pt x="6434778" y="3330664"/>
                </a:lnTo>
                <a:lnTo>
                  <a:pt x="0" y="3330664"/>
                </a:lnTo>
                <a:lnTo>
                  <a:pt x="0" y="0"/>
                </a:lnTo>
                <a:close/>
              </a:path>
            </a:pathLst>
          </a:custGeom>
          <a:blipFill>
            <a:blip r:embed="rId4"/>
            <a:stretch>
              <a:fillRect l="-4295" t="-8392" r="-1483" b="-104763"/>
            </a:stretch>
          </a:blipFill>
        </p:spPr>
      </p:sp>
      <p:sp>
        <p:nvSpPr>
          <p:cNvPr name="TextBox 9" id="9"/>
          <p:cNvSpPr txBox="true"/>
          <p:nvPr/>
        </p:nvSpPr>
        <p:spPr>
          <a:xfrm rot="0">
            <a:off x="362278" y="1108100"/>
            <a:ext cx="17563444" cy="8521675"/>
          </a:xfrm>
          <a:prstGeom prst="rect">
            <a:avLst/>
          </a:prstGeom>
        </p:spPr>
        <p:txBody>
          <a:bodyPr anchor="t" rtlCol="false" tIns="0" lIns="0" bIns="0" rIns="0">
            <a:spAutoFit/>
          </a:bodyPr>
          <a:lstStyle/>
          <a:p>
            <a:pPr algn="l">
              <a:lnSpc>
                <a:spcPts val="5200"/>
              </a:lnSpc>
            </a:pPr>
            <a:r>
              <a:rPr lang="en-US" sz="3250" spc="292" b="true">
                <a:solidFill>
                  <a:srgbClr val="000000"/>
                </a:solidFill>
                <a:latin typeface="Roboto Bold"/>
                <a:ea typeface="Roboto Bold"/>
                <a:cs typeface="Roboto Bold"/>
                <a:sym typeface="Roboto Bold"/>
              </a:rPr>
              <a:t>Our data analysis plan will explore the correlation</a:t>
            </a:r>
          </a:p>
          <a:p>
            <a:pPr algn="l">
              <a:lnSpc>
                <a:spcPts val="5200"/>
              </a:lnSpc>
            </a:pPr>
            <a:r>
              <a:rPr lang="en-US" sz="3250" spc="292" b="true">
                <a:solidFill>
                  <a:srgbClr val="000000"/>
                </a:solidFill>
                <a:latin typeface="Roboto Bold"/>
                <a:ea typeface="Roboto Bold"/>
                <a:cs typeface="Roboto Bold"/>
                <a:sym typeface="Roboto Bold"/>
              </a:rPr>
              <a:t>between respondents' years of experience and </a:t>
            </a:r>
          </a:p>
          <a:p>
            <a:pPr algn="l">
              <a:lnSpc>
                <a:spcPts val="5200"/>
              </a:lnSpc>
            </a:pPr>
            <a:r>
              <a:rPr lang="en-US" sz="3250" spc="292" b="true">
                <a:solidFill>
                  <a:srgbClr val="000000"/>
                </a:solidFill>
                <a:latin typeface="Roboto Bold"/>
                <a:ea typeface="Roboto Bold"/>
                <a:cs typeface="Roboto Bold"/>
                <a:sym typeface="Roboto Bold"/>
              </a:rPr>
              <a:t>their views on social work services. It will also </a:t>
            </a:r>
          </a:p>
          <a:p>
            <a:pPr algn="l">
              <a:lnSpc>
                <a:spcPts val="5200"/>
              </a:lnSpc>
            </a:pPr>
            <a:r>
              <a:rPr lang="en-US" sz="3250" spc="292" b="true">
                <a:solidFill>
                  <a:srgbClr val="000000"/>
                </a:solidFill>
                <a:latin typeface="Roboto Bold"/>
                <a:ea typeface="Roboto Bold"/>
                <a:cs typeface="Roboto Bold"/>
                <a:sym typeface="Roboto Bold"/>
              </a:rPr>
              <a:t>examine relationships and patterns, such as those </a:t>
            </a:r>
          </a:p>
          <a:p>
            <a:pPr algn="l">
              <a:lnSpc>
                <a:spcPts val="5200"/>
              </a:lnSpc>
              <a:spcBef>
                <a:spcPct val="0"/>
              </a:spcBef>
            </a:pPr>
            <a:r>
              <a:rPr lang="en-US" b="true" sz="3250" spc="292">
                <a:solidFill>
                  <a:srgbClr val="000000"/>
                </a:solidFill>
                <a:latin typeface="Roboto Bold"/>
                <a:ea typeface="Roboto Bold"/>
                <a:cs typeface="Roboto Bold"/>
                <a:sym typeface="Roboto Bold"/>
              </a:rPr>
              <a:t>between geographic regions and social service needs. Quantitative data will be collected using descriptive statistics from means, medians, and frequency distributions, and Likert scale question responses will be analyzed for trends on the importance of social work services and library-staff integration. Qualitative data will be collected from open-ended questions and will be analyzed for themes and reoccurring concepts. This evaluation and analysis will show us what aligns or diverges from our research goals and will exhibit the necessity of social workers working with existing public library resources, which would greatly affect and address the needs of disadvantaged patrons.</a:t>
            </a:r>
          </a:p>
        </p:txBody>
      </p:sp>
      <p:sp>
        <p:nvSpPr>
          <p:cNvPr name="TextBox 10" id="10"/>
          <p:cNvSpPr txBox="true"/>
          <p:nvPr/>
        </p:nvSpPr>
        <p:spPr>
          <a:xfrm rot="0">
            <a:off x="12369395" y="532405"/>
            <a:ext cx="5918605" cy="3356611"/>
          </a:xfrm>
          <a:prstGeom prst="rect">
            <a:avLst/>
          </a:prstGeom>
        </p:spPr>
        <p:txBody>
          <a:bodyPr anchor="t" rtlCol="false" tIns="0" lIns="0" bIns="0" rIns="0">
            <a:spAutoFit/>
          </a:bodyPr>
          <a:lstStyle/>
          <a:p>
            <a:pPr algn="l">
              <a:lnSpc>
                <a:spcPts val="6000"/>
              </a:lnSpc>
            </a:pPr>
            <a:r>
              <a:rPr lang="en-US" b="true" sz="6000" spc="300">
                <a:solidFill>
                  <a:srgbClr val="FFFFFF"/>
                </a:solidFill>
                <a:latin typeface="Helvetica World Bold"/>
                <a:ea typeface="Helvetica World Bold"/>
                <a:cs typeface="Helvetica World Bold"/>
                <a:sym typeface="Helvetica World Bold"/>
              </a:rPr>
              <a:t>DATA ANALYSIS PLAN</a:t>
            </a:r>
          </a:p>
          <a:p>
            <a:pPr algn="l" marL="0" indent="0" lvl="0">
              <a:lnSpc>
                <a:spcPts val="600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850" y="0"/>
            <a:ext cx="8660027" cy="10457636"/>
            <a:chOff x="0" y="0"/>
            <a:chExt cx="831433" cy="1004018"/>
          </a:xfrm>
        </p:grpSpPr>
        <p:sp>
          <p:nvSpPr>
            <p:cNvPr name="Freeform 3" id="3"/>
            <p:cNvSpPr/>
            <p:nvPr/>
          </p:nvSpPr>
          <p:spPr>
            <a:xfrm flipH="false" flipV="false" rot="0">
              <a:off x="0" y="0"/>
              <a:ext cx="831433" cy="1004018"/>
            </a:xfrm>
            <a:custGeom>
              <a:avLst/>
              <a:gdLst/>
              <a:ahLst/>
              <a:cxnLst/>
              <a:rect r="r" b="b" t="t" l="l"/>
              <a:pathLst>
                <a:path h="1004018" w="831433">
                  <a:moveTo>
                    <a:pt x="0" y="0"/>
                  </a:moveTo>
                  <a:lnTo>
                    <a:pt x="831433" y="0"/>
                  </a:lnTo>
                  <a:lnTo>
                    <a:pt x="831433" y="1004018"/>
                  </a:lnTo>
                  <a:lnTo>
                    <a:pt x="0" y="1004018"/>
                  </a:lnTo>
                  <a:close/>
                </a:path>
              </a:pathLst>
            </a:custGeom>
            <a:blipFill>
              <a:blip r:embed="rId2"/>
              <a:stretch>
                <a:fillRect l="-40624" t="0" r="-40624" b="0"/>
              </a:stretch>
            </a:blipFill>
          </p:spPr>
        </p:sp>
      </p:grpSp>
      <p:grpSp>
        <p:nvGrpSpPr>
          <p:cNvPr name="Group 4" id="4"/>
          <p:cNvGrpSpPr/>
          <p:nvPr/>
        </p:nvGrpSpPr>
        <p:grpSpPr>
          <a:xfrm rot="0">
            <a:off x="1032550" y="2958221"/>
            <a:ext cx="2198430" cy="4370559"/>
            <a:chOff x="0" y="0"/>
            <a:chExt cx="579010" cy="1151094"/>
          </a:xfrm>
        </p:grpSpPr>
        <p:sp>
          <p:nvSpPr>
            <p:cNvPr name="Freeform 5" id="5"/>
            <p:cNvSpPr/>
            <p:nvPr/>
          </p:nvSpPr>
          <p:spPr>
            <a:xfrm flipH="false" flipV="false" rot="0">
              <a:off x="0" y="0"/>
              <a:ext cx="579010" cy="1151094"/>
            </a:xfrm>
            <a:custGeom>
              <a:avLst/>
              <a:gdLst/>
              <a:ahLst/>
              <a:cxnLst/>
              <a:rect r="r" b="b" t="t" l="l"/>
              <a:pathLst>
                <a:path h="1151094" w="579010">
                  <a:moveTo>
                    <a:pt x="0" y="0"/>
                  </a:moveTo>
                  <a:lnTo>
                    <a:pt x="579010" y="0"/>
                  </a:lnTo>
                  <a:lnTo>
                    <a:pt x="579010" y="1151094"/>
                  </a:lnTo>
                  <a:lnTo>
                    <a:pt x="0" y="1151094"/>
                  </a:lnTo>
                  <a:close/>
                </a:path>
              </a:pathLst>
            </a:custGeom>
            <a:solidFill>
              <a:srgbClr val="113946">
                <a:alpha val="84706"/>
              </a:srgbClr>
            </a:solidFill>
          </p:spPr>
        </p:sp>
        <p:sp>
          <p:nvSpPr>
            <p:cNvPr name="TextBox 6" id="6"/>
            <p:cNvSpPr txBox="true"/>
            <p:nvPr/>
          </p:nvSpPr>
          <p:spPr>
            <a:xfrm>
              <a:off x="0" y="-47625"/>
              <a:ext cx="579010" cy="1198719"/>
            </a:xfrm>
            <a:prstGeom prst="rect">
              <a:avLst/>
            </a:prstGeom>
          </p:spPr>
          <p:txBody>
            <a:bodyPr anchor="ctr" rtlCol="false" tIns="50800" lIns="50800" bIns="50800" rIns="50800"/>
            <a:lstStyle/>
            <a:p>
              <a:pPr algn="ctr">
                <a:lnSpc>
                  <a:spcPts val="3012"/>
                </a:lnSpc>
              </a:pPr>
            </a:p>
          </p:txBody>
        </p:sp>
      </p:grpSp>
      <p:grpSp>
        <p:nvGrpSpPr>
          <p:cNvPr name="Group 7" id="7"/>
          <p:cNvGrpSpPr/>
          <p:nvPr/>
        </p:nvGrpSpPr>
        <p:grpSpPr>
          <a:xfrm rot="0">
            <a:off x="-363549" y="644294"/>
            <a:ext cx="6813960" cy="768813"/>
            <a:chOff x="0" y="0"/>
            <a:chExt cx="1794623" cy="202486"/>
          </a:xfrm>
        </p:grpSpPr>
        <p:sp>
          <p:nvSpPr>
            <p:cNvPr name="Freeform 8" id="8"/>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9" id="9"/>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0" id="10"/>
          <p:cNvSpPr/>
          <p:nvPr/>
        </p:nvSpPr>
        <p:spPr>
          <a:xfrm flipH="false" flipV="false" rot="0">
            <a:off x="5011527" y="790005"/>
            <a:ext cx="788133" cy="477391"/>
          </a:xfrm>
          <a:custGeom>
            <a:avLst/>
            <a:gdLst/>
            <a:ahLst/>
            <a:cxnLst/>
            <a:rect r="r" b="b" t="t" l="l"/>
            <a:pathLst>
              <a:path h="477391" w="788133">
                <a:moveTo>
                  <a:pt x="0" y="0"/>
                </a:moveTo>
                <a:lnTo>
                  <a:pt x="788133" y="0"/>
                </a:lnTo>
                <a:lnTo>
                  <a:pt x="788133" y="477390"/>
                </a:lnTo>
                <a:lnTo>
                  <a:pt x="0" y="4773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2131765" y="4502209"/>
            <a:ext cx="5990682" cy="1473082"/>
          </a:xfrm>
          <a:prstGeom prst="rect">
            <a:avLst/>
          </a:prstGeom>
        </p:spPr>
        <p:txBody>
          <a:bodyPr anchor="t" rtlCol="false" tIns="0" lIns="0" bIns="0" rIns="0">
            <a:spAutoFit/>
          </a:bodyPr>
          <a:lstStyle/>
          <a:p>
            <a:pPr algn="l" marL="0" indent="0" lvl="0">
              <a:lnSpc>
                <a:spcPts val="9999"/>
              </a:lnSpc>
            </a:pPr>
            <a:r>
              <a:rPr lang="en-US" b="true" sz="9999" spc="499">
                <a:solidFill>
                  <a:srgbClr val="FFF2D8"/>
                </a:solidFill>
                <a:latin typeface="Helvetica World Bold"/>
                <a:ea typeface="Helvetica World Bold"/>
                <a:cs typeface="Helvetica World Bold"/>
                <a:sym typeface="Helvetica World Bold"/>
              </a:rPr>
              <a:t>HELLO!</a:t>
            </a:r>
          </a:p>
        </p:txBody>
      </p:sp>
      <p:sp>
        <p:nvSpPr>
          <p:cNvPr name="TextBox 12" id="12"/>
          <p:cNvSpPr txBox="true"/>
          <p:nvPr/>
        </p:nvSpPr>
        <p:spPr>
          <a:xfrm rot="0">
            <a:off x="9498216" y="1882098"/>
            <a:ext cx="7761084" cy="5161915"/>
          </a:xfrm>
          <a:prstGeom prst="rect">
            <a:avLst/>
          </a:prstGeom>
        </p:spPr>
        <p:txBody>
          <a:bodyPr anchor="t" rtlCol="false" tIns="0" lIns="0" bIns="0" rIns="0">
            <a:spAutoFit/>
          </a:bodyPr>
          <a:lstStyle/>
          <a:p>
            <a:pPr algn="ctr">
              <a:lnSpc>
                <a:spcPts val="5120"/>
              </a:lnSpc>
            </a:pPr>
            <a:r>
              <a:rPr lang="en-US" sz="3200" spc="288">
                <a:solidFill>
                  <a:srgbClr val="000000"/>
                </a:solidFill>
                <a:latin typeface="Roboto"/>
                <a:ea typeface="Roboto"/>
                <a:cs typeface="Roboto"/>
                <a:sym typeface="Roboto"/>
              </a:rPr>
              <a:t>We are excited to introduce our research proposal for Public Library Group 1, which aims to address the increasing need for Social Workers in Public Libraries and how the role provides supportive resources for patrons in crisis.</a:t>
            </a:r>
          </a:p>
          <a:p>
            <a:pPr algn="ctr" marL="0" indent="0" lvl="0">
              <a:lnSpc>
                <a:spcPts val="5120"/>
              </a:lnSpc>
            </a:pPr>
          </a:p>
        </p:txBody>
      </p:sp>
      <p:sp>
        <p:nvSpPr>
          <p:cNvPr name="TextBox 13" id="13"/>
          <p:cNvSpPr txBox="true"/>
          <p:nvPr/>
        </p:nvSpPr>
        <p:spPr>
          <a:xfrm rot="0">
            <a:off x="1028700" y="744593"/>
            <a:ext cx="3982827" cy="459105"/>
          </a:xfrm>
          <a:prstGeom prst="rect">
            <a:avLst/>
          </a:prstGeom>
        </p:spPr>
        <p:txBody>
          <a:bodyPr anchor="t" rtlCol="false" tIns="0" lIns="0" bIns="0" rIns="0">
            <a:spAutoFit/>
          </a:bodyPr>
          <a:lstStyle/>
          <a:p>
            <a:pPr algn="r">
              <a:lnSpc>
                <a:spcPts val="3840"/>
              </a:lnSpc>
            </a:pPr>
            <a:r>
              <a:rPr lang="en-US" sz="2400" spc="240">
                <a:solidFill>
                  <a:srgbClr val="FFF2D8"/>
                </a:solidFill>
                <a:latin typeface="Inter"/>
                <a:ea typeface="Inter"/>
                <a:cs typeface="Inter"/>
                <a:sym typeface="Inter"/>
              </a:rPr>
              <a:t>Public Library Group 1</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9524" y="243878"/>
            <a:ext cx="6633136" cy="748410"/>
            <a:chOff x="0" y="0"/>
            <a:chExt cx="8844181" cy="997880"/>
          </a:xfrm>
        </p:grpSpPr>
        <p:grpSp>
          <p:nvGrpSpPr>
            <p:cNvPr name="Group 3" id="3"/>
            <p:cNvGrpSpPr/>
            <p:nvPr/>
          </p:nvGrpSpPr>
          <p:grpSpPr>
            <a:xfrm rot="0">
              <a:off x="0" y="0"/>
              <a:ext cx="8844181" cy="997880"/>
              <a:chOff x="0" y="0"/>
              <a:chExt cx="1794623" cy="202486"/>
            </a:xfrm>
          </p:grpSpPr>
          <p:sp>
            <p:nvSpPr>
              <p:cNvPr name="Freeform 4" id="4"/>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5" id="5"/>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6" id="6"/>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
        <p:nvSpPr>
          <p:cNvPr name="Freeform 8" id="8"/>
          <p:cNvSpPr/>
          <p:nvPr/>
        </p:nvSpPr>
        <p:spPr>
          <a:xfrm flipH="false" flipV="false" rot="0">
            <a:off x="11438141" y="2401291"/>
            <a:ext cx="6434778" cy="6875245"/>
          </a:xfrm>
          <a:custGeom>
            <a:avLst/>
            <a:gdLst/>
            <a:ahLst/>
            <a:cxnLst/>
            <a:rect r="r" b="b" t="t" l="l"/>
            <a:pathLst>
              <a:path h="6875245" w="6434778">
                <a:moveTo>
                  <a:pt x="0" y="0"/>
                </a:moveTo>
                <a:lnTo>
                  <a:pt x="6434778" y="0"/>
                </a:lnTo>
                <a:lnTo>
                  <a:pt x="6434778" y="6875245"/>
                </a:lnTo>
                <a:lnTo>
                  <a:pt x="0" y="6875245"/>
                </a:lnTo>
                <a:lnTo>
                  <a:pt x="0" y="0"/>
                </a:lnTo>
                <a:close/>
              </a:path>
            </a:pathLst>
          </a:custGeom>
          <a:blipFill>
            <a:blip r:embed="rId4"/>
            <a:stretch>
              <a:fillRect l="-18835" t="0" r="-15270" b="-30914"/>
            </a:stretch>
          </a:blipFill>
        </p:spPr>
      </p:sp>
      <p:sp>
        <p:nvSpPr>
          <p:cNvPr name="TextBox 9" id="9"/>
          <p:cNvSpPr txBox="true"/>
          <p:nvPr/>
        </p:nvSpPr>
        <p:spPr>
          <a:xfrm rot="0">
            <a:off x="362278" y="849414"/>
            <a:ext cx="11075863" cy="9836125"/>
          </a:xfrm>
          <a:prstGeom prst="rect">
            <a:avLst/>
          </a:prstGeom>
        </p:spPr>
        <p:txBody>
          <a:bodyPr anchor="t" rtlCol="false" tIns="0" lIns="0" bIns="0" rIns="0">
            <a:spAutoFit/>
          </a:bodyPr>
          <a:lstStyle/>
          <a:p>
            <a:pPr algn="l">
              <a:lnSpc>
                <a:spcPts val="5200"/>
              </a:lnSpc>
            </a:pPr>
            <a:r>
              <a:rPr lang="en-US" sz="3250" spc="292" b="true">
                <a:solidFill>
                  <a:srgbClr val="000000"/>
                </a:solidFill>
                <a:latin typeface="Roboto Bold"/>
                <a:ea typeface="Roboto Bold"/>
                <a:cs typeface="Roboto Bold"/>
                <a:sym typeface="Roboto Bold"/>
              </a:rPr>
              <a:t>With the increase in social needs, it has become evident that library staff are ill-equipped to deal with and provide services to such disadvantaged patrons. Our goal of this research proposal is to collect sufficient evidence to prove that public library venues play an active and meaningful role in supporting underprivileged patrons when social workers and their services are employed there, and the social worker hiring process and library staff training are integral to ensuring comprehensive support for these patrons. Our research method ensures we collect data supporting our goals by also drawing up funding and grants for hiring social workers. </a:t>
            </a:r>
          </a:p>
          <a:p>
            <a:pPr algn="l">
              <a:lnSpc>
                <a:spcPts val="5200"/>
              </a:lnSpc>
              <a:spcBef>
                <a:spcPct val="0"/>
              </a:spcBef>
            </a:pPr>
          </a:p>
        </p:txBody>
      </p:sp>
      <p:sp>
        <p:nvSpPr>
          <p:cNvPr name="Freeform 10" id="10"/>
          <p:cNvSpPr/>
          <p:nvPr/>
        </p:nvSpPr>
        <p:spPr>
          <a:xfrm flipH="false" flipV="false" rot="0">
            <a:off x="10473754" y="0"/>
            <a:ext cx="8112040" cy="2788514"/>
          </a:xfrm>
          <a:custGeom>
            <a:avLst/>
            <a:gdLst/>
            <a:ahLst/>
            <a:cxnLst/>
            <a:rect r="r" b="b" t="t" l="l"/>
            <a:pathLst>
              <a:path h="2788514" w="8112040">
                <a:moveTo>
                  <a:pt x="0" y="0"/>
                </a:moveTo>
                <a:lnTo>
                  <a:pt x="8112041" y="0"/>
                </a:lnTo>
                <a:lnTo>
                  <a:pt x="8112041" y="2788514"/>
                </a:lnTo>
                <a:lnTo>
                  <a:pt x="0" y="2788514"/>
                </a:lnTo>
                <a:lnTo>
                  <a:pt x="0" y="0"/>
                </a:lnTo>
                <a:close/>
              </a:path>
            </a:pathLst>
          </a:custGeom>
          <a:blipFill>
            <a:blip r:embed="rId5"/>
            <a:stretch>
              <a:fillRect l="0" t="0" r="0" b="0"/>
            </a:stretch>
          </a:blipFill>
        </p:spPr>
      </p:sp>
      <p:sp>
        <p:nvSpPr>
          <p:cNvPr name="Freeform 11" id="11"/>
          <p:cNvSpPr/>
          <p:nvPr/>
        </p:nvSpPr>
        <p:spPr>
          <a:xfrm flipH="false" flipV="false" rot="0">
            <a:off x="11515961" y="2657558"/>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6"/>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355337" cy="435533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24906" t="0" r="-24906" b="0"/>
              </a:stretch>
            </a:blipFill>
          </p:spPr>
        </p:sp>
      </p:grpSp>
      <p:grpSp>
        <p:nvGrpSpPr>
          <p:cNvPr name="Group 4" id="4"/>
          <p:cNvGrpSpPr/>
          <p:nvPr/>
        </p:nvGrpSpPr>
        <p:grpSpPr>
          <a:xfrm rot="0">
            <a:off x="-144442" y="5931663"/>
            <a:ext cx="4355337" cy="435533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25046" t="0" r="-25046" b="0"/>
              </a:stretch>
            </a:blipFill>
          </p:spPr>
        </p:sp>
      </p:grpSp>
      <p:grpSp>
        <p:nvGrpSpPr>
          <p:cNvPr name="Group 6" id="6"/>
          <p:cNvGrpSpPr/>
          <p:nvPr/>
        </p:nvGrpSpPr>
        <p:grpSpPr>
          <a:xfrm rot="0">
            <a:off x="4644221" y="0"/>
            <a:ext cx="4355337" cy="435533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25046" t="0" r="-25046" b="0"/>
              </a:stretch>
            </a:blipFill>
          </p:spPr>
        </p:sp>
      </p:grpSp>
      <p:grpSp>
        <p:nvGrpSpPr>
          <p:cNvPr name="Group 8" id="8"/>
          <p:cNvGrpSpPr/>
          <p:nvPr/>
        </p:nvGrpSpPr>
        <p:grpSpPr>
          <a:xfrm rot="0">
            <a:off x="4499779" y="5931663"/>
            <a:ext cx="4355337" cy="435533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33411" t="0" r="-36801" b="0"/>
              </a:stretch>
            </a:blipFill>
          </p:spPr>
        </p:sp>
      </p:grpSp>
      <p:grpSp>
        <p:nvGrpSpPr>
          <p:cNvPr name="Group 10" id="10"/>
          <p:cNvGrpSpPr/>
          <p:nvPr/>
        </p:nvGrpSpPr>
        <p:grpSpPr>
          <a:xfrm rot="0">
            <a:off x="9288442" y="0"/>
            <a:ext cx="4355337" cy="435533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25471" t="0" r="-25471" b="0"/>
              </a:stretch>
            </a:blipFill>
          </p:spPr>
        </p:sp>
      </p:grpSp>
      <p:grpSp>
        <p:nvGrpSpPr>
          <p:cNvPr name="Group 12" id="12"/>
          <p:cNvGrpSpPr/>
          <p:nvPr/>
        </p:nvGrpSpPr>
        <p:grpSpPr>
          <a:xfrm rot="0">
            <a:off x="9144000" y="5931663"/>
            <a:ext cx="4355337" cy="435533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7"/>
              <a:stretch>
                <a:fillRect l="-24906" t="0" r="-24906" b="0"/>
              </a:stretch>
            </a:blipFill>
          </p:spPr>
        </p:sp>
      </p:grpSp>
      <p:grpSp>
        <p:nvGrpSpPr>
          <p:cNvPr name="Group 14" id="14"/>
          <p:cNvGrpSpPr/>
          <p:nvPr/>
        </p:nvGrpSpPr>
        <p:grpSpPr>
          <a:xfrm rot="0">
            <a:off x="0" y="0"/>
            <a:ext cx="7254108" cy="1285505"/>
            <a:chOff x="0" y="0"/>
            <a:chExt cx="1910547" cy="338569"/>
          </a:xfrm>
        </p:grpSpPr>
        <p:sp>
          <p:nvSpPr>
            <p:cNvPr name="Freeform 15" id="15"/>
            <p:cNvSpPr/>
            <p:nvPr/>
          </p:nvSpPr>
          <p:spPr>
            <a:xfrm flipH="false" flipV="false" rot="0">
              <a:off x="0" y="0"/>
              <a:ext cx="1910547" cy="338569"/>
            </a:xfrm>
            <a:custGeom>
              <a:avLst/>
              <a:gdLst/>
              <a:ahLst/>
              <a:cxnLst/>
              <a:rect r="r" b="b" t="t" l="l"/>
              <a:pathLst>
                <a:path h="338569" w="1910547">
                  <a:moveTo>
                    <a:pt x="16009" y="0"/>
                  </a:moveTo>
                  <a:lnTo>
                    <a:pt x="1894538" y="0"/>
                  </a:lnTo>
                  <a:cubicBezTo>
                    <a:pt x="1898784" y="0"/>
                    <a:pt x="1902856" y="1687"/>
                    <a:pt x="1905858" y="4689"/>
                  </a:cubicBezTo>
                  <a:cubicBezTo>
                    <a:pt x="1908860" y="7691"/>
                    <a:pt x="1910547" y="11763"/>
                    <a:pt x="1910547" y="16009"/>
                  </a:cubicBezTo>
                  <a:lnTo>
                    <a:pt x="1910547" y="322560"/>
                  </a:lnTo>
                  <a:cubicBezTo>
                    <a:pt x="1910547" y="326806"/>
                    <a:pt x="1908860" y="330878"/>
                    <a:pt x="1905858" y="333880"/>
                  </a:cubicBezTo>
                  <a:cubicBezTo>
                    <a:pt x="1902856" y="336883"/>
                    <a:pt x="1898784" y="338569"/>
                    <a:pt x="1894538" y="338569"/>
                  </a:cubicBezTo>
                  <a:lnTo>
                    <a:pt x="16009" y="338569"/>
                  </a:lnTo>
                  <a:cubicBezTo>
                    <a:pt x="11763" y="338569"/>
                    <a:pt x="7691" y="336883"/>
                    <a:pt x="4689" y="333880"/>
                  </a:cubicBezTo>
                  <a:cubicBezTo>
                    <a:pt x="1687" y="330878"/>
                    <a:pt x="0" y="326806"/>
                    <a:pt x="0" y="322560"/>
                  </a:cubicBezTo>
                  <a:lnTo>
                    <a:pt x="0" y="16009"/>
                  </a:lnTo>
                  <a:cubicBezTo>
                    <a:pt x="0" y="11763"/>
                    <a:pt x="1687" y="7691"/>
                    <a:pt x="4689" y="4689"/>
                  </a:cubicBezTo>
                  <a:cubicBezTo>
                    <a:pt x="7691" y="1687"/>
                    <a:pt x="11763" y="0"/>
                    <a:pt x="16009" y="0"/>
                  </a:cubicBezTo>
                  <a:close/>
                </a:path>
              </a:pathLst>
            </a:custGeom>
            <a:solidFill>
              <a:srgbClr val="113946"/>
            </a:solidFill>
          </p:spPr>
        </p:sp>
        <p:sp>
          <p:nvSpPr>
            <p:cNvPr name="TextBox 16" id="16"/>
            <p:cNvSpPr txBox="true"/>
            <p:nvPr/>
          </p:nvSpPr>
          <p:spPr>
            <a:xfrm>
              <a:off x="0" y="-47625"/>
              <a:ext cx="1910547" cy="386194"/>
            </a:xfrm>
            <a:prstGeom prst="rect">
              <a:avLst/>
            </a:prstGeom>
          </p:spPr>
          <p:txBody>
            <a:bodyPr anchor="ctr" rtlCol="false" tIns="50800" lIns="50800" bIns="50800" rIns="50800"/>
            <a:lstStyle/>
            <a:p>
              <a:pPr algn="ctr">
                <a:lnSpc>
                  <a:spcPts val="3012"/>
                </a:lnSpc>
              </a:pPr>
            </a:p>
          </p:txBody>
        </p:sp>
      </p:grpSp>
      <p:grpSp>
        <p:nvGrpSpPr>
          <p:cNvPr name="Group 17" id="17"/>
          <p:cNvGrpSpPr/>
          <p:nvPr/>
        </p:nvGrpSpPr>
        <p:grpSpPr>
          <a:xfrm rot="0">
            <a:off x="13932663" y="0"/>
            <a:ext cx="4355337" cy="435533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8"/>
              <a:stretch>
                <a:fillRect l="-25000" t="0" r="-25000" b="0"/>
              </a:stretch>
            </a:blipFill>
          </p:spPr>
        </p:sp>
      </p:grpSp>
      <p:grpSp>
        <p:nvGrpSpPr>
          <p:cNvPr name="Group 19" id="19"/>
          <p:cNvGrpSpPr/>
          <p:nvPr/>
        </p:nvGrpSpPr>
        <p:grpSpPr>
          <a:xfrm rot="0">
            <a:off x="13788221" y="5931663"/>
            <a:ext cx="4355337" cy="435533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9"/>
              <a:stretch>
                <a:fillRect l="-25046" t="0" r="-25046" b="0"/>
              </a:stretch>
            </a:blipFill>
          </p:spPr>
        </p:sp>
      </p:grpSp>
      <p:sp>
        <p:nvSpPr>
          <p:cNvPr name="TextBox 21" id="21"/>
          <p:cNvSpPr txBox="true"/>
          <p:nvPr/>
        </p:nvSpPr>
        <p:spPr>
          <a:xfrm rot="0">
            <a:off x="612212" y="290460"/>
            <a:ext cx="6641896" cy="995045"/>
          </a:xfrm>
          <a:prstGeom prst="rect">
            <a:avLst/>
          </a:prstGeom>
        </p:spPr>
        <p:txBody>
          <a:bodyPr anchor="t" rtlCol="false" tIns="0" lIns="0" bIns="0" rIns="0">
            <a:spAutoFit/>
          </a:bodyPr>
          <a:lstStyle/>
          <a:p>
            <a:pPr algn="l" marL="0" indent="0" lvl="0">
              <a:lnSpc>
                <a:spcPts val="6700"/>
              </a:lnSpc>
            </a:pPr>
            <a:r>
              <a:rPr lang="en-US" b="true" sz="6700" spc="335">
                <a:solidFill>
                  <a:srgbClr val="FFFFFF"/>
                </a:solidFill>
                <a:latin typeface="Helvetica World Bold"/>
                <a:ea typeface="Helvetica World Bold"/>
                <a:cs typeface="Helvetica World Bold"/>
                <a:sym typeface="Helvetica World Bold"/>
              </a:rPr>
              <a:t>CONCLUSION</a:t>
            </a:r>
          </a:p>
        </p:txBody>
      </p:sp>
      <p:grpSp>
        <p:nvGrpSpPr>
          <p:cNvPr name="Group 22" id="22"/>
          <p:cNvGrpSpPr/>
          <p:nvPr/>
        </p:nvGrpSpPr>
        <p:grpSpPr>
          <a:xfrm rot="0">
            <a:off x="-144442" y="3321610"/>
            <a:ext cx="18376335" cy="3003819"/>
            <a:chOff x="0" y="0"/>
            <a:chExt cx="5284932" cy="863882"/>
          </a:xfrm>
        </p:grpSpPr>
        <p:sp>
          <p:nvSpPr>
            <p:cNvPr name="Freeform 23" id="23"/>
            <p:cNvSpPr/>
            <p:nvPr/>
          </p:nvSpPr>
          <p:spPr>
            <a:xfrm flipH="false" flipV="false" rot="0">
              <a:off x="0" y="0"/>
              <a:ext cx="5284932" cy="863882"/>
            </a:xfrm>
            <a:custGeom>
              <a:avLst/>
              <a:gdLst/>
              <a:ahLst/>
              <a:cxnLst/>
              <a:rect r="r" b="b" t="t" l="l"/>
              <a:pathLst>
                <a:path h="863882" w="5284932">
                  <a:moveTo>
                    <a:pt x="0" y="0"/>
                  </a:moveTo>
                  <a:lnTo>
                    <a:pt x="5284932" y="0"/>
                  </a:lnTo>
                  <a:lnTo>
                    <a:pt x="5284932" y="863882"/>
                  </a:lnTo>
                  <a:lnTo>
                    <a:pt x="0" y="863882"/>
                  </a:lnTo>
                  <a:close/>
                </a:path>
              </a:pathLst>
            </a:custGeom>
            <a:solidFill>
              <a:srgbClr val="113946">
                <a:alpha val="84706"/>
              </a:srgbClr>
            </a:solidFill>
          </p:spPr>
        </p:sp>
        <p:sp>
          <p:nvSpPr>
            <p:cNvPr name="TextBox 24" id="24"/>
            <p:cNvSpPr txBox="true"/>
            <p:nvPr/>
          </p:nvSpPr>
          <p:spPr>
            <a:xfrm>
              <a:off x="0" y="-95250"/>
              <a:ext cx="5284932" cy="959132"/>
            </a:xfrm>
            <a:prstGeom prst="rect">
              <a:avLst/>
            </a:prstGeom>
          </p:spPr>
          <p:txBody>
            <a:bodyPr anchor="ctr" rtlCol="false" tIns="46522" lIns="46522" bIns="46522" rIns="46522"/>
            <a:lstStyle/>
            <a:p>
              <a:pPr algn="ctr">
                <a:lnSpc>
                  <a:spcPts val="3520"/>
                </a:lnSpc>
              </a:pPr>
            </a:p>
          </p:txBody>
        </p:sp>
      </p:grpSp>
      <p:sp>
        <p:nvSpPr>
          <p:cNvPr name="TextBox 25" id="25"/>
          <p:cNvSpPr txBox="true"/>
          <p:nvPr/>
        </p:nvSpPr>
        <p:spPr>
          <a:xfrm rot="0">
            <a:off x="173379" y="3392927"/>
            <a:ext cx="17970179" cy="2555720"/>
          </a:xfrm>
          <a:prstGeom prst="rect">
            <a:avLst/>
          </a:prstGeom>
        </p:spPr>
        <p:txBody>
          <a:bodyPr anchor="t" rtlCol="false" tIns="0" lIns="0" bIns="0" rIns="0">
            <a:spAutoFit/>
          </a:bodyPr>
          <a:lstStyle/>
          <a:p>
            <a:pPr algn="ctr" marL="0" indent="0" lvl="0">
              <a:lnSpc>
                <a:spcPts val="4104"/>
              </a:lnSpc>
            </a:pPr>
            <a:r>
              <a:rPr lang="en-US" b="true" sz="2565" spc="128">
                <a:solidFill>
                  <a:srgbClr val="FFFFFF"/>
                </a:solidFill>
                <a:latin typeface="Roboto Bold"/>
                <a:ea typeface="Roboto Bold"/>
                <a:cs typeface="Roboto Bold"/>
                <a:sym typeface="Roboto Bold"/>
              </a:rPr>
              <a:t>Hillsborough County Public Library staff require essential funding to better serve disadvantaged patrons facing a wide-range of socio-economic challenges. Through grant funding, we believe that offering more social service training, educational programs, and hiring social workers and interns will help achieve our research goal. Based on existing research and our findings, we predict that these efforts will contribute to reducing homelessness, polysubstance abuse, mental illness, and disruptive behavior among library’s patrons.</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113946"/>
            </a:solidFill>
          </p:spPr>
        </p:sp>
        <p:sp>
          <p:nvSpPr>
            <p:cNvPr name="TextBox 4" id="4"/>
            <p:cNvSpPr txBox="true"/>
            <p:nvPr/>
          </p:nvSpPr>
          <p:spPr>
            <a:xfrm>
              <a:off x="0" y="-95250"/>
              <a:ext cx="4816593" cy="2804583"/>
            </a:xfrm>
            <a:prstGeom prst="rect">
              <a:avLst/>
            </a:prstGeom>
          </p:spPr>
          <p:txBody>
            <a:bodyPr anchor="ctr" rtlCol="false" tIns="50800" lIns="50800" bIns="50800" rIns="50800"/>
            <a:lstStyle/>
            <a:p>
              <a:pPr algn="ctr">
                <a:lnSpc>
                  <a:spcPts val="3520"/>
                </a:lnSpc>
              </a:pPr>
            </a:p>
          </p:txBody>
        </p:sp>
      </p:grpSp>
      <p:sp>
        <p:nvSpPr>
          <p:cNvPr name="TextBox 5" id="5"/>
          <p:cNvSpPr txBox="true"/>
          <p:nvPr/>
        </p:nvSpPr>
        <p:spPr>
          <a:xfrm rot="0">
            <a:off x="282836" y="1752414"/>
            <a:ext cx="17722327" cy="7762108"/>
          </a:xfrm>
          <a:prstGeom prst="rect">
            <a:avLst/>
          </a:prstGeom>
        </p:spPr>
        <p:txBody>
          <a:bodyPr anchor="t" rtlCol="false" tIns="0" lIns="0" bIns="0" rIns="0">
            <a:spAutoFit/>
          </a:bodyPr>
          <a:lstStyle/>
          <a:p>
            <a:pPr algn="l">
              <a:lnSpc>
                <a:spcPts val="2252"/>
              </a:lnSpc>
            </a:pPr>
            <a:r>
              <a:rPr lang="en-US" sz="1941" spc="174">
                <a:solidFill>
                  <a:srgbClr val="FFFFFF"/>
                </a:solidFill>
                <a:latin typeface="Roboto"/>
                <a:ea typeface="Roboto"/>
                <a:cs typeface="Roboto"/>
                <a:sym typeface="Roboto"/>
              </a:rPr>
              <a:t>Creswell, J.W., &amp; Creswell, J. D. (2022). Research Design: Qualitative, Quantitative, and Mixed Method  Approaches. 6th ed. Sage publications.             </a:t>
            </a:r>
          </a:p>
          <a:p>
            <a:pPr algn="l">
              <a:lnSpc>
                <a:spcPts val="2252"/>
              </a:lnSpc>
            </a:pPr>
            <a:r>
              <a:rPr lang="en-US" sz="1941" spc="174">
                <a:solidFill>
                  <a:srgbClr val="FFFFFF"/>
                </a:solidFill>
                <a:latin typeface="Roboto"/>
                <a:ea typeface="Roboto"/>
                <a:cs typeface="Roboto"/>
                <a:sym typeface="Roboto"/>
              </a:rPr>
              <a:t>Florida Council on Homelessness. (2024). 2024 Council on Homelessness Annual Report. Florida Department of Children and Families. https://www.myflfamilies.com/sites/default/files/202407/Council%202024%20Annual%20Homelessness%20Report%20%28002%29.pdf</a:t>
            </a:r>
          </a:p>
          <a:p>
            <a:pPr algn="l">
              <a:lnSpc>
                <a:spcPts val="2252"/>
              </a:lnSpc>
            </a:pPr>
            <a:r>
              <a:rPr lang="en-US" sz="1941" spc="174">
                <a:solidFill>
                  <a:srgbClr val="FFFFFF"/>
                </a:solidFill>
                <a:latin typeface="Roboto"/>
                <a:ea typeface="Roboto"/>
                <a:cs typeface="Roboto"/>
                <a:sym typeface="Roboto"/>
              </a:rPr>
              <a:t>Lee, S., Bae, J., Sharkey, C. N., Bakare, O. H., Embrey, J., &amp; Ager, M. (2022). Professional Social Work and Public Libraries in the United States: A Scoping Review. Social Work (New York), 67(3), 249–265. https://doi.org/10.1093/sw/swac025Links to an external site.</a:t>
            </a:r>
          </a:p>
          <a:p>
            <a:pPr algn="l">
              <a:lnSpc>
                <a:spcPts val="720"/>
              </a:lnSpc>
            </a:pPr>
          </a:p>
          <a:p>
            <a:pPr algn="l">
              <a:lnSpc>
                <a:spcPts val="2252"/>
              </a:lnSpc>
            </a:pPr>
            <a:r>
              <a:rPr lang="en-US" sz="1941" spc="174">
                <a:solidFill>
                  <a:srgbClr val="FFFFFF"/>
                </a:solidFill>
                <a:latin typeface="Roboto"/>
                <a:ea typeface="Roboto"/>
                <a:cs typeface="Roboto"/>
                <a:sym typeface="Roboto"/>
              </a:rPr>
              <a:t>Lydia P. Ogden &amp; Rachel D. Williams. (2022). Supporting Patrons in Crisis through a Social Work-Public Library Collaboration, Journal of Library Administration, 62:5, 656-672, https://doi.org/10.1080/01930826.2022.208344Links to an external site.</a:t>
            </a:r>
          </a:p>
          <a:p>
            <a:pPr algn="l">
              <a:lnSpc>
                <a:spcPts val="720"/>
              </a:lnSpc>
            </a:pPr>
          </a:p>
          <a:p>
            <a:pPr algn="l">
              <a:lnSpc>
                <a:spcPts val="2252"/>
              </a:lnSpc>
            </a:pPr>
            <a:r>
              <a:rPr lang="en-US" sz="1941" spc="174">
                <a:solidFill>
                  <a:srgbClr val="FFFFFF"/>
                </a:solidFill>
                <a:latin typeface="Roboto"/>
                <a:ea typeface="Roboto"/>
                <a:cs typeface="Roboto"/>
                <a:sym typeface="Roboto"/>
              </a:rPr>
              <a:t>Oudshoorn, A., Van Berkum, A., Burkell, J., Berman, H., Carswell, J., &amp; Van Loon, C. (2022). Supporting Mental Health in a Public Library Context: A Mixed Methods Brief Evaluation. Canadian Journal of Community Mental Health, 41(2), 25–45. https://doi.org/10.7870/cjcmh-2022-013 </a:t>
            </a:r>
          </a:p>
          <a:p>
            <a:pPr algn="l">
              <a:lnSpc>
                <a:spcPts val="720"/>
              </a:lnSpc>
            </a:pPr>
          </a:p>
          <a:p>
            <a:pPr algn="l">
              <a:lnSpc>
                <a:spcPts val="2252"/>
              </a:lnSpc>
            </a:pPr>
            <a:r>
              <a:rPr lang="en-US" sz="1941" spc="174">
                <a:solidFill>
                  <a:srgbClr val="FFFFFF"/>
                </a:solidFill>
                <a:latin typeface="Roboto"/>
                <a:ea typeface="Roboto"/>
                <a:cs typeface="Roboto"/>
                <a:sym typeface="Roboto"/>
              </a:rPr>
              <a:t>Pressley, T. (2018). Serious Mental Illness, Public Libraries, and Homelessness: Understanding Public Librarians’ Interest. North Carolina Libraries, 76(1), 27.</a:t>
            </a:r>
          </a:p>
          <a:p>
            <a:pPr algn="l">
              <a:lnSpc>
                <a:spcPts val="720"/>
              </a:lnSpc>
            </a:pPr>
          </a:p>
          <a:p>
            <a:pPr algn="l">
              <a:lnSpc>
                <a:spcPts val="2252"/>
              </a:lnSpc>
            </a:pPr>
            <a:r>
              <a:rPr lang="en-US" sz="1941" spc="174">
                <a:solidFill>
                  <a:srgbClr val="FFFFFF"/>
                </a:solidFill>
                <a:latin typeface="Roboto"/>
                <a:ea typeface="Roboto"/>
                <a:cs typeface="Roboto"/>
                <a:sym typeface="Roboto"/>
              </a:rPr>
              <a:t>Provence, M. A. (2020). Encouraging the Humanization of Patrons Experiencing Homelessness:</a:t>
            </a:r>
          </a:p>
          <a:p>
            <a:pPr algn="l">
              <a:lnSpc>
                <a:spcPts val="2252"/>
              </a:lnSpc>
            </a:pPr>
            <a:r>
              <a:rPr lang="en-US" sz="1941" spc="174">
                <a:solidFill>
                  <a:srgbClr val="FFFFFF"/>
                </a:solidFill>
                <a:latin typeface="Roboto"/>
                <a:ea typeface="Roboto"/>
                <a:cs typeface="Roboto"/>
                <a:sym typeface="Roboto"/>
              </a:rPr>
              <a:t> A Case Study of the Role of the US Public Library Social Worker. The Library Quarterly</a:t>
            </a:r>
          </a:p>
          <a:p>
            <a:pPr algn="l">
              <a:lnSpc>
                <a:spcPts val="2252"/>
              </a:lnSpc>
            </a:pPr>
            <a:r>
              <a:rPr lang="en-US" sz="1941" spc="174">
                <a:solidFill>
                  <a:srgbClr val="FFFFFF"/>
                </a:solidFill>
                <a:latin typeface="Roboto"/>
                <a:ea typeface="Roboto"/>
                <a:cs typeface="Roboto"/>
                <a:sym typeface="Roboto"/>
              </a:rPr>
              <a:t> (Chicago), 90(4), 431–446. https://doi.org/10.1086/710258</a:t>
            </a:r>
          </a:p>
          <a:p>
            <a:pPr algn="l">
              <a:lnSpc>
                <a:spcPts val="720"/>
              </a:lnSpc>
            </a:pPr>
          </a:p>
          <a:p>
            <a:pPr algn="l">
              <a:lnSpc>
                <a:spcPts val="2252"/>
              </a:lnSpc>
            </a:pPr>
            <a:r>
              <a:rPr lang="en-US" sz="1941" spc="174">
                <a:solidFill>
                  <a:srgbClr val="FFFFFF"/>
                </a:solidFill>
                <a:latin typeface="Roboto"/>
                <a:ea typeface="Roboto"/>
                <a:cs typeface="Roboto"/>
                <a:sym typeface="Roboto"/>
              </a:rPr>
              <a:t>Substance Abuse and Mental Health Services Administration. (2023). 2022 National Survey on Drug Use and Health: Main highlights (Report No. 42731). https://www.samhsa.gov/data/sites/default/files/reports/rpt42731/2022-nsduh-main-highlights.pdf</a:t>
            </a:r>
          </a:p>
          <a:p>
            <a:pPr algn="l">
              <a:lnSpc>
                <a:spcPts val="720"/>
              </a:lnSpc>
            </a:pPr>
          </a:p>
          <a:p>
            <a:pPr algn="l">
              <a:lnSpc>
                <a:spcPts val="2252"/>
              </a:lnSpc>
            </a:pPr>
            <a:r>
              <a:rPr lang="en-US" sz="1941" spc="174">
                <a:solidFill>
                  <a:srgbClr val="FFFFFF"/>
                </a:solidFill>
                <a:latin typeface="Roboto"/>
                <a:ea typeface="Roboto"/>
                <a:cs typeface="Roboto"/>
                <a:sym typeface="Roboto"/>
              </a:rPr>
              <a:t>U.S. Department of Housing and Urban Development. (2023). The 2023 Annual Homeless Assessment Report (AHAR) to Congress: Part 1 (Report No. 2023-11). https://www.huduser.gov/portal/sites/default/files/pdf/2023-AHAR-Part-1.pdf</a:t>
            </a:r>
          </a:p>
          <a:p>
            <a:pPr algn="l">
              <a:lnSpc>
                <a:spcPts val="720"/>
              </a:lnSpc>
            </a:pPr>
          </a:p>
          <a:p>
            <a:pPr algn="l">
              <a:lnSpc>
                <a:spcPts val="2252"/>
              </a:lnSpc>
            </a:pPr>
            <a:r>
              <a:rPr lang="en-US" sz="1941" spc="174">
                <a:solidFill>
                  <a:srgbClr val="FFFFFF"/>
                </a:solidFill>
                <a:latin typeface="Roboto"/>
                <a:ea typeface="Roboto"/>
                <a:cs typeface="Roboto"/>
                <a:sym typeface="Roboto"/>
              </a:rPr>
              <a:t>Wahler, E. A., Ressler, J. D., Johnson, S. C., Rortvedt, C., Saecker, T., Helling, J., Williams, M. A., &amp; Hoover, D. (2023). Public Library-Based Social Work Field Placements: Guidance for Public Libraries Planning to Become a Social Work Practicum Site. Public Library Quarterly, 42(2), 141–154. https://doi.org/10.1080/01616846.2022.2044264Links to an external site.</a:t>
            </a:r>
          </a:p>
          <a:p>
            <a:pPr algn="l">
              <a:lnSpc>
                <a:spcPts val="720"/>
              </a:lnSpc>
            </a:pPr>
          </a:p>
          <a:p>
            <a:pPr algn="l">
              <a:lnSpc>
                <a:spcPts val="2252"/>
              </a:lnSpc>
            </a:pPr>
            <a:r>
              <a:rPr lang="en-US" sz="1941" spc="174">
                <a:solidFill>
                  <a:srgbClr val="FFFFFF"/>
                </a:solidFill>
                <a:latin typeface="Roboto"/>
                <a:ea typeface="Roboto"/>
                <a:cs typeface="Roboto"/>
                <a:sym typeface="Roboto"/>
              </a:rPr>
              <a:t>Yin, Robert K. (2018). Case Study Research and Applications, Design and Methods. 6th ed.</a:t>
            </a:r>
          </a:p>
          <a:p>
            <a:pPr algn="l" marL="0" indent="0" lvl="0">
              <a:lnSpc>
                <a:spcPts val="2252"/>
              </a:lnSpc>
            </a:pPr>
            <a:r>
              <a:rPr lang="en-US" sz="1941" spc="174">
                <a:solidFill>
                  <a:srgbClr val="FFFFFF"/>
                </a:solidFill>
                <a:latin typeface="Roboto"/>
                <a:ea typeface="Roboto"/>
                <a:cs typeface="Roboto"/>
                <a:sym typeface="Roboto"/>
              </a:rPr>
              <a:t> Thousand Oaks, CA: Sage.</a:t>
            </a:r>
          </a:p>
        </p:txBody>
      </p:sp>
      <p:sp>
        <p:nvSpPr>
          <p:cNvPr name="TextBox 6" id="6"/>
          <p:cNvSpPr txBox="true"/>
          <p:nvPr/>
        </p:nvSpPr>
        <p:spPr>
          <a:xfrm rot="0">
            <a:off x="6184697" y="624840"/>
            <a:ext cx="5918605" cy="902971"/>
          </a:xfrm>
          <a:prstGeom prst="rect">
            <a:avLst/>
          </a:prstGeom>
        </p:spPr>
        <p:txBody>
          <a:bodyPr anchor="t" rtlCol="false" tIns="0" lIns="0" bIns="0" rIns="0">
            <a:spAutoFit/>
          </a:bodyPr>
          <a:lstStyle/>
          <a:p>
            <a:pPr algn="l" marL="0" indent="0" lvl="0">
              <a:lnSpc>
                <a:spcPts val="6000"/>
              </a:lnSpc>
            </a:pPr>
            <a:r>
              <a:rPr lang="en-US" b="true" sz="6000" spc="300">
                <a:solidFill>
                  <a:srgbClr val="FFFFFF"/>
                </a:solidFill>
                <a:latin typeface="Helvetica World Bold"/>
                <a:ea typeface="Helvetica World Bold"/>
                <a:cs typeface="Helvetica World Bold"/>
                <a:sym typeface="Helvetica World Bold"/>
              </a:rPr>
              <a:t>REFERENCES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4179983" y="5043819"/>
            <a:ext cx="4154120" cy="5243181"/>
            <a:chOff x="0" y="0"/>
            <a:chExt cx="1094089" cy="1380920"/>
          </a:xfrm>
        </p:grpSpPr>
        <p:sp>
          <p:nvSpPr>
            <p:cNvPr name="Freeform 4" id="4"/>
            <p:cNvSpPr/>
            <p:nvPr/>
          </p:nvSpPr>
          <p:spPr>
            <a:xfrm flipH="false" flipV="false" rot="0">
              <a:off x="0" y="0"/>
              <a:ext cx="1094089" cy="1380920"/>
            </a:xfrm>
            <a:custGeom>
              <a:avLst/>
              <a:gdLst/>
              <a:ahLst/>
              <a:cxnLst/>
              <a:rect r="r" b="b" t="t" l="l"/>
              <a:pathLst>
                <a:path h="1380920" w="1094089">
                  <a:moveTo>
                    <a:pt x="0" y="0"/>
                  </a:moveTo>
                  <a:lnTo>
                    <a:pt x="1094089" y="0"/>
                  </a:lnTo>
                  <a:lnTo>
                    <a:pt x="1094089" y="1380920"/>
                  </a:lnTo>
                  <a:lnTo>
                    <a:pt x="0" y="1380920"/>
                  </a:lnTo>
                  <a:close/>
                </a:path>
              </a:pathLst>
            </a:custGeom>
            <a:solidFill>
              <a:srgbClr val="113946">
                <a:alpha val="84706"/>
              </a:srgbClr>
            </a:solidFill>
          </p:spPr>
        </p:sp>
        <p:sp>
          <p:nvSpPr>
            <p:cNvPr name="TextBox 5" id="5"/>
            <p:cNvSpPr txBox="true"/>
            <p:nvPr/>
          </p:nvSpPr>
          <p:spPr>
            <a:xfrm>
              <a:off x="0" y="-47625"/>
              <a:ext cx="1094089" cy="1428545"/>
            </a:xfrm>
            <a:prstGeom prst="rect">
              <a:avLst/>
            </a:prstGeom>
          </p:spPr>
          <p:txBody>
            <a:bodyPr anchor="ctr" rtlCol="false" tIns="50800" lIns="50800" bIns="50800" rIns="50800"/>
            <a:lstStyle/>
            <a:p>
              <a:pPr algn="ctr">
                <a:lnSpc>
                  <a:spcPts val="3012"/>
                </a:lnSpc>
              </a:pPr>
            </a:p>
          </p:txBody>
        </p:sp>
      </p:grpSp>
      <p:grpSp>
        <p:nvGrpSpPr>
          <p:cNvPr name="Group 6" id="6"/>
          <p:cNvGrpSpPr/>
          <p:nvPr/>
        </p:nvGrpSpPr>
        <p:grpSpPr>
          <a:xfrm rot="0">
            <a:off x="8334103" y="2209097"/>
            <a:ext cx="5773914" cy="2834722"/>
            <a:chOff x="0" y="0"/>
            <a:chExt cx="1520702" cy="746593"/>
          </a:xfrm>
        </p:grpSpPr>
        <p:sp>
          <p:nvSpPr>
            <p:cNvPr name="Freeform 7" id="7"/>
            <p:cNvSpPr/>
            <p:nvPr/>
          </p:nvSpPr>
          <p:spPr>
            <a:xfrm flipH="false" flipV="false" rot="0">
              <a:off x="0" y="0"/>
              <a:ext cx="1520702" cy="746593"/>
            </a:xfrm>
            <a:custGeom>
              <a:avLst/>
              <a:gdLst/>
              <a:ahLst/>
              <a:cxnLst/>
              <a:rect r="r" b="b" t="t" l="l"/>
              <a:pathLst>
                <a:path h="746593" w="1520702">
                  <a:moveTo>
                    <a:pt x="0" y="0"/>
                  </a:moveTo>
                  <a:lnTo>
                    <a:pt x="1520702" y="0"/>
                  </a:lnTo>
                  <a:lnTo>
                    <a:pt x="1520702" y="746593"/>
                  </a:lnTo>
                  <a:lnTo>
                    <a:pt x="0" y="746593"/>
                  </a:lnTo>
                  <a:close/>
                </a:path>
              </a:pathLst>
            </a:custGeom>
            <a:solidFill>
              <a:srgbClr val="113946">
                <a:alpha val="84706"/>
              </a:srgbClr>
            </a:solidFill>
          </p:spPr>
        </p:sp>
        <p:sp>
          <p:nvSpPr>
            <p:cNvPr name="TextBox 8" id="8"/>
            <p:cNvSpPr txBox="true"/>
            <p:nvPr/>
          </p:nvSpPr>
          <p:spPr>
            <a:xfrm>
              <a:off x="0" y="-47625"/>
              <a:ext cx="1520702" cy="794218"/>
            </a:xfrm>
            <a:prstGeom prst="rect">
              <a:avLst/>
            </a:prstGeom>
          </p:spPr>
          <p:txBody>
            <a:bodyPr anchor="ctr" rtlCol="false" tIns="50800" lIns="50800" bIns="50800" rIns="50800"/>
            <a:lstStyle/>
            <a:p>
              <a:pPr algn="ctr">
                <a:lnSpc>
                  <a:spcPts val="3012"/>
                </a:lnSpc>
              </a:pPr>
            </a:p>
          </p:txBody>
        </p:sp>
      </p:grpSp>
      <p:grpSp>
        <p:nvGrpSpPr>
          <p:cNvPr name="Group 9" id="9"/>
          <p:cNvGrpSpPr/>
          <p:nvPr/>
        </p:nvGrpSpPr>
        <p:grpSpPr>
          <a:xfrm rot="0">
            <a:off x="11841439" y="777312"/>
            <a:ext cx="6736613" cy="768813"/>
            <a:chOff x="0" y="0"/>
            <a:chExt cx="1774252" cy="202486"/>
          </a:xfrm>
        </p:grpSpPr>
        <p:sp>
          <p:nvSpPr>
            <p:cNvPr name="Freeform 10" id="10"/>
            <p:cNvSpPr/>
            <p:nvPr/>
          </p:nvSpPr>
          <p:spPr>
            <a:xfrm flipH="false" flipV="false" rot="0">
              <a:off x="0" y="0"/>
              <a:ext cx="1774252" cy="202486"/>
            </a:xfrm>
            <a:custGeom>
              <a:avLst/>
              <a:gdLst/>
              <a:ahLst/>
              <a:cxnLst/>
              <a:rect r="r" b="b" t="t" l="l"/>
              <a:pathLst>
                <a:path h="202486" w="1774252">
                  <a:moveTo>
                    <a:pt x="17238" y="0"/>
                  </a:moveTo>
                  <a:lnTo>
                    <a:pt x="1757013" y="0"/>
                  </a:lnTo>
                  <a:cubicBezTo>
                    <a:pt x="1761585" y="0"/>
                    <a:pt x="1765970" y="1816"/>
                    <a:pt x="1769203" y="5049"/>
                  </a:cubicBezTo>
                  <a:cubicBezTo>
                    <a:pt x="1772436" y="8282"/>
                    <a:pt x="1774252" y="12667"/>
                    <a:pt x="1774252" y="17238"/>
                  </a:cubicBezTo>
                  <a:lnTo>
                    <a:pt x="1774252" y="185247"/>
                  </a:lnTo>
                  <a:cubicBezTo>
                    <a:pt x="1774252" y="189819"/>
                    <a:pt x="1772436" y="194204"/>
                    <a:pt x="1769203" y="197437"/>
                  </a:cubicBezTo>
                  <a:cubicBezTo>
                    <a:pt x="1765970" y="200669"/>
                    <a:pt x="1761585" y="202486"/>
                    <a:pt x="1757013" y="202486"/>
                  </a:cubicBezTo>
                  <a:lnTo>
                    <a:pt x="17238" y="202486"/>
                  </a:lnTo>
                  <a:cubicBezTo>
                    <a:pt x="12667" y="202486"/>
                    <a:pt x="8282" y="200669"/>
                    <a:pt x="5049" y="197437"/>
                  </a:cubicBezTo>
                  <a:cubicBezTo>
                    <a:pt x="1816" y="194204"/>
                    <a:pt x="0" y="189819"/>
                    <a:pt x="0" y="185247"/>
                  </a:cubicBezTo>
                  <a:lnTo>
                    <a:pt x="0" y="17238"/>
                  </a:lnTo>
                  <a:cubicBezTo>
                    <a:pt x="0" y="12667"/>
                    <a:pt x="1816" y="8282"/>
                    <a:pt x="5049" y="5049"/>
                  </a:cubicBezTo>
                  <a:cubicBezTo>
                    <a:pt x="8282" y="1816"/>
                    <a:pt x="12667" y="0"/>
                    <a:pt x="17238" y="0"/>
                  </a:cubicBezTo>
                  <a:close/>
                </a:path>
              </a:pathLst>
            </a:custGeom>
            <a:solidFill>
              <a:srgbClr val="B99470"/>
            </a:solidFill>
          </p:spPr>
        </p:sp>
        <p:sp>
          <p:nvSpPr>
            <p:cNvPr name="TextBox 11" id="11"/>
            <p:cNvSpPr txBox="true"/>
            <p:nvPr/>
          </p:nvSpPr>
          <p:spPr>
            <a:xfrm>
              <a:off x="0" y="-95250"/>
              <a:ext cx="1774252" cy="297736"/>
            </a:xfrm>
            <a:prstGeom prst="rect">
              <a:avLst/>
            </a:prstGeom>
          </p:spPr>
          <p:txBody>
            <a:bodyPr anchor="ctr" rtlCol="false" tIns="50800" lIns="50800" bIns="50800" rIns="50800"/>
            <a:lstStyle/>
            <a:p>
              <a:pPr algn="ctr">
                <a:lnSpc>
                  <a:spcPts val="3999"/>
                </a:lnSpc>
              </a:pPr>
              <a:r>
                <a:rPr lang="en-US" sz="2499" spc="249">
                  <a:solidFill>
                    <a:srgbClr val="FFF2D8"/>
                  </a:solidFill>
                  <a:latin typeface="Roboto"/>
                  <a:ea typeface="Roboto"/>
                  <a:cs typeface="Roboto"/>
                  <a:sym typeface="Roboto"/>
                </a:rPr>
                <a:t>December 6, 2024</a:t>
              </a:r>
            </a:p>
          </p:txBody>
        </p:sp>
      </p:grpSp>
      <p:sp>
        <p:nvSpPr>
          <p:cNvPr name="TextBox 12" id="12"/>
          <p:cNvSpPr txBox="true"/>
          <p:nvPr/>
        </p:nvSpPr>
        <p:spPr>
          <a:xfrm rot="0">
            <a:off x="1028700" y="4161483"/>
            <a:ext cx="16230600" cy="2249784"/>
          </a:xfrm>
          <a:prstGeom prst="rect">
            <a:avLst/>
          </a:prstGeom>
        </p:spPr>
        <p:txBody>
          <a:bodyPr anchor="t" rtlCol="false" tIns="0" lIns="0" bIns="0" rIns="0">
            <a:spAutoFit/>
          </a:bodyPr>
          <a:lstStyle/>
          <a:p>
            <a:pPr algn="ctr" marL="0" indent="0" lvl="0">
              <a:lnSpc>
                <a:spcPts val="15299"/>
              </a:lnSpc>
            </a:pPr>
            <a:r>
              <a:rPr lang="en-US" b="true" sz="15299" spc="764">
                <a:solidFill>
                  <a:srgbClr val="FFF2D8"/>
                </a:solidFill>
                <a:latin typeface="Helvetica World Bold"/>
                <a:ea typeface="Helvetica World Bold"/>
                <a:cs typeface="Helvetica World Bold"/>
                <a:sym typeface="Helvetica World Bold"/>
              </a:rPr>
              <a:t>THANK YOU</a:t>
            </a:r>
          </a:p>
        </p:txBody>
      </p:sp>
      <p:grpSp>
        <p:nvGrpSpPr>
          <p:cNvPr name="Group 13" id="13"/>
          <p:cNvGrpSpPr/>
          <p:nvPr/>
        </p:nvGrpSpPr>
        <p:grpSpPr>
          <a:xfrm rot="0">
            <a:off x="-1249524" y="243878"/>
            <a:ext cx="6633136" cy="748410"/>
            <a:chOff x="0" y="0"/>
            <a:chExt cx="8844181" cy="997880"/>
          </a:xfrm>
        </p:grpSpPr>
        <p:grpSp>
          <p:nvGrpSpPr>
            <p:cNvPr name="Group 14" id="14"/>
            <p:cNvGrpSpPr/>
            <p:nvPr/>
          </p:nvGrpSpPr>
          <p:grpSpPr>
            <a:xfrm rot="0">
              <a:off x="0" y="0"/>
              <a:ext cx="8844181" cy="997880"/>
              <a:chOff x="0" y="0"/>
              <a:chExt cx="1794623" cy="202486"/>
            </a:xfrm>
          </p:grpSpPr>
          <p:sp>
            <p:nvSpPr>
              <p:cNvPr name="Freeform 15" id="15"/>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16" id="16"/>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7" id="17"/>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485186" y="0"/>
            <a:ext cx="11802814" cy="3895614"/>
            <a:chOff x="0" y="0"/>
            <a:chExt cx="3335999" cy="1101073"/>
          </a:xfrm>
        </p:grpSpPr>
        <p:sp>
          <p:nvSpPr>
            <p:cNvPr name="Freeform 3" id="3"/>
            <p:cNvSpPr/>
            <p:nvPr/>
          </p:nvSpPr>
          <p:spPr>
            <a:xfrm flipH="false" flipV="false" rot="0">
              <a:off x="0" y="0"/>
              <a:ext cx="3335999" cy="1101073"/>
            </a:xfrm>
            <a:custGeom>
              <a:avLst/>
              <a:gdLst/>
              <a:ahLst/>
              <a:cxnLst/>
              <a:rect r="r" b="b" t="t" l="l"/>
              <a:pathLst>
                <a:path h="1101073" w="3335999">
                  <a:moveTo>
                    <a:pt x="9839" y="0"/>
                  </a:moveTo>
                  <a:lnTo>
                    <a:pt x="3326160" y="0"/>
                  </a:lnTo>
                  <a:cubicBezTo>
                    <a:pt x="3328770" y="0"/>
                    <a:pt x="3331272" y="1037"/>
                    <a:pt x="3333117" y="2882"/>
                  </a:cubicBezTo>
                  <a:cubicBezTo>
                    <a:pt x="3334962" y="4727"/>
                    <a:pt x="3335999" y="7230"/>
                    <a:pt x="3335999" y="9839"/>
                  </a:cubicBezTo>
                  <a:lnTo>
                    <a:pt x="3335999" y="1091234"/>
                  </a:lnTo>
                  <a:cubicBezTo>
                    <a:pt x="3335999" y="1096668"/>
                    <a:pt x="3331594" y="1101073"/>
                    <a:pt x="3326160" y="1101073"/>
                  </a:cubicBezTo>
                  <a:lnTo>
                    <a:pt x="9839" y="1101073"/>
                  </a:lnTo>
                  <a:cubicBezTo>
                    <a:pt x="7230" y="1101073"/>
                    <a:pt x="4727" y="1100037"/>
                    <a:pt x="2882" y="1098192"/>
                  </a:cubicBezTo>
                  <a:cubicBezTo>
                    <a:pt x="1037" y="1096346"/>
                    <a:pt x="0" y="1093844"/>
                    <a:pt x="0" y="1091234"/>
                  </a:cubicBezTo>
                  <a:lnTo>
                    <a:pt x="0" y="9839"/>
                  </a:lnTo>
                  <a:cubicBezTo>
                    <a:pt x="0" y="4405"/>
                    <a:pt x="4405" y="0"/>
                    <a:pt x="9839" y="0"/>
                  </a:cubicBezTo>
                  <a:close/>
                </a:path>
              </a:pathLst>
            </a:custGeom>
            <a:solidFill>
              <a:srgbClr val="113946"/>
            </a:solidFill>
          </p:spPr>
        </p:sp>
        <p:sp>
          <p:nvSpPr>
            <p:cNvPr name="TextBox 4" id="4"/>
            <p:cNvSpPr txBox="true"/>
            <p:nvPr/>
          </p:nvSpPr>
          <p:spPr>
            <a:xfrm>
              <a:off x="0" y="-47625"/>
              <a:ext cx="3335999" cy="1148698"/>
            </a:xfrm>
            <a:prstGeom prst="rect">
              <a:avLst/>
            </a:prstGeom>
          </p:spPr>
          <p:txBody>
            <a:bodyPr anchor="ctr" rtlCol="false" tIns="50800" lIns="50800" bIns="50800" rIns="50800"/>
            <a:lstStyle/>
            <a:p>
              <a:pPr algn="ctr">
                <a:lnSpc>
                  <a:spcPts val="3012"/>
                </a:lnSpc>
              </a:pPr>
            </a:p>
          </p:txBody>
        </p:sp>
      </p:grpSp>
      <p:grpSp>
        <p:nvGrpSpPr>
          <p:cNvPr name="Group 5" id="5"/>
          <p:cNvGrpSpPr/>
          <p:nvPr/>
        </p:nvGrpSpPr>
        <p:grpSpPr>
          <a:xfrm rot="0">
            <a:off x="775129" y="5365367"/>
            <a:ext cx="3105726" cy="3165841"/>
            <a:chOff x="0" y="0"/>
            <a:chExt cx="516362" cy="526357"/>
          </a:xfrm>
        </p:grpSpPr>
        <p:sp>
          <p:nvSpPr>
            <p:cNvPr name="Freeform 6" id="6"/>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2"/>
              <a:stretch>
                <a:fillRect l="0" t="-13150" r="0" b="-21843"/>
              </a:stretch>
            </a:blipFill>
          </p:spPr>
        </p:sp>
      </p:grpSp>
      <p:grpSp>
        <p:nvGrpSpPr>
          <p:cNvPr name="Group 7" id="7"/>
          <p:cNvGrpSpPr/>
          <p:nvPr/>
        </p:nvGrpSpPr>
        <p:grpSpPr>
          <a:xfrm rot="0">
            <a:off x="10123438" y="5365367"/>
            <a:ext cx="3105726" cy="3165841"/>
            <a:chOff x="0" y="0"/>
            <a:chExt cx="516362" cy="526357"/>
          </a:xfrm>
        </p:grpSpPr>
        <p:sp>
          <p:nvSpPr>
            <p:cNvPr name="Freeform 8" id="8"/>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3"/>
              <a:stretch>
                <a:fillRect l="0" t="-8134" r="0" b="-8134"/>
              </a:stretch>
            </a:blipFill>
          </p:spPr>
        </p:sp>
      </p:grpSp>
      <p:grpSp>
        <p:nvGrpSpPr>
          <p:cNvPr name="Group 9" id="9"/>
          <p:cNvGrpSpPr/>
          <p:nvPr/>
        </p:nvGrpSpPr>
        <p:grpSpPr>
          <a:xfrm rot="0">
            <a:off x="-363549" y="644294"/>
            <a:ext cx="8043484" cy="907539"/>
            <a:chOff x="0" y="0"/>
            <a:chExt cx="10724645" cy="1210051"/>
          </a:xfrm>
        </p:grpSpPr>
        <p:grpSp>
          <p:nvGrpSpPr>
            <p:cNvPr name="Group 10" id="10"/>
            <p:cNvGrpSpPr/>
            <p:nvPr/>
          </p:nvGrpSpPr>
          <p:grpSpPr>
            <a:xfrm rot="0">
              <a:off x="0" y="0"/>
              <a:ext cx="10724645" cy="1210051"/>
              <a:chOff x="0" y="0"/>
              <a:chExt cx="1794623" cy="202486"/>
            </a:xfrm>
          </p:grpSpPr>
          <p:sp>
            <p:nvSpPr>
              <p:cNvPr name="Freeform 11" id="11"/>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12" id="12"/>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3" id="13"/>
            <p:cNvSpPr/>
            <p:nvPr/>
          </p:nvSpPr>
          <p:spPr>
            <a:xfrm flipH="false" flipV="false" rot="0">
              <a:off x="8459953" y="229338"/>
              <a:ext cx="1240460" cy="751376"/>
            </a:xfrm>
            <a:custGeom>
              <a:avLst/>
              <a:gdLst/>
              <a:ahLst/>
              <a:cxnLst/>
              <a:rect r="r" b="b" t="t" l="l"/>
              <a:pathLst>
                <a:path h="751376" w="1240460">
                  <a:moveTo>
                    <a:pt x="0" y="0"/>
                  </a:moveTo>
                  <a:lnTo>
                    <a:pt x="1240460" y="0"/>
                  </a:lnTo>
                  <a:lnTo>
                    <a:pt x="1240460" y="751376"/>
                  </a:lnTo>
                  <a:lnTo>
                    <a:pt x="0" y="7513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2191293" y="193480"/>
              <a:ext cx="6268660" cy="686980"/>
            </a:xfrm>
            <a:prstGeom prst="rect">
              <a:avLst/>
            </a:prstGeom>
          </p:spPr>
          <p:txBody>
            <a:bodyPr anchor="t" rtlCol="false" tIns="0" lIns="0" bIns="0" rIns="0">
              <a:spAutoFit/>
            </a:bodyPr>
            <a:lstStyle/>
            <a:p>
              <a:pPr algn="r">
                <a:lnSpc>
                  <a:spcPts val="4532"/>
                </a:lnSpc>
              </a:pPr>
              <a:r>
                <a:rPr lang="en-US" sz="2833" spc="283">
                  <a:solidFill>
                    <a:srgbClr val="FFF2D8"/>
                  </a:solidFill>
                  <a:latin typeface="Inter"/>
                  <a:ea typeface="Inter"/>
                  <a:cs typeface="Inter"/>
                  <a:sym typeface="Inter"/>
                </a:rPr>
                <a:t>Public Library Group 1</a:t>
              </a:r>
            </a:p>
          </p:txBody>
        </p:sp>
      </p:grpSp>
      <p:grpSp>
        <p:nvGrpSpPr>
          <p:cNvPr name="Group 15" id="15"/>
          <p:cNvGrpSpPr/>
          <p:nvPr/>
        </p:nvGrpSpPr>
        <p:grpSpPr>
          <a:xfrm rot="0">
            <a:off x="5596804" y="5365367"/>
            <a:ext cx="3105726" cy="3165841"/>
            <a:chOff x="0" y="0"/>
            <a:chExt cx="516362" cy="526357"/>
          </a:xfrm>
        </p:grpSpPr>
        <p:sp>
          <p:nvSpPr>
            <p:cNvPr name="Freeform 16" id="16"/>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3"/>
              <a:stretch>
                <a:fillRect l="0" t="-8134" r="0" b="-8134"/>
              </a:stretch>
            </a:blipFill>
          </p:spPr>
        </p:sp>
      </p:grpSp>
      <p:grpSp>
        <p:nvGrpSpPr>
          <p:cNvPr name="Group 17" id="17"/>
          <p:cNvGrpSpPr/>
          <p:nvPr/>
        </p:nvGrpSpPr>
        <p:grpSpPr>
          <a:xfrm rot="0">
            <a:off x="14419159" y="5143500"/>
            <a:ext cx="3105726" cy="3165841"/>
            <a:chOff x="0" y="0"/>
            <a:chExt cx="516362" cy="526357"/>
          </a:xfrm>
        </p:grpSpPr>
        <p:sp>
          <p:nvSpPr>
            <p:cNvPr name="Freeform 18" id="18"/>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3"/>
              <a:stretch>
                <a:fillRect l="0" t="-8134" r="0" b="-8134"/>
              </a:stretch>
            </a:blipFill>
          </p:spPr>
        </p:sp>
      </p:grpSp>
      <p:sp>
        <p:nvSpPr>
          <p:cNvPr name="TextBox 19" id="19"/>
          <p:cNvSpPr txBox="true"/>
          <p:nvPr/>
        </p:nvSpPr>
        <p:spPr>
          <a:xfrm rot="0">
            <a:off x="7023754" y="1398810"/>
            <a:ext cx="10986854" cy="1775746"/>
          </a:xfrm>
          <a:prstGeom prst="rect">
            <a:avLst/>
          </a:prstGeom>
        </p:spPr>
        <p:txBody>
          <a:bodyPr anchor="t" rtlCol="false" tIns="0" lIns="0" bIns="0" rIns="0">
            <a:spAutoFit/>
          </a:bodyPr>
          <a:lstStyle/>
          <a:p>
            <a:pPr algn="l" marL="0" indent="0" lvl="0">
              <a:lnSpc>
                <a:spcPts val="14926"/>
              </a:lnSpc>
            </a:pPr>
            <a:r>
              <a:rPr lang="en-US" b="true" sz="9329" spc="839">
                <a:solidFill>
                  <a:srgbClr val="FFF2D8"/>
                </a:solidFill>
                <a:latin typeface="Roboto Bold"/>
                <a:ea typeface="Roboto Bold"/>
                <a:cs typeface="Roboto Bold"/>
                <a:sym typeface="Roboto Bold"/>
              </a:rPr>
              <a:t>Meet the A-Team</a:t>
            </a:r>
          </a:p>
        </p:txBody>
      </p:sp>
      <p:sp>
        <p:nvSpPr>
          <p:cNvPr name="TextBox 20" id="20"/>
          <p:cNvSpPr txBox="true"/>
          <p:nvPr/>
        </p:nvSpPr>
        <p:spPr>
          <a:xfrm rot="0">
            <a:off x="216556" y="8630572"/>
            <a:ext cx="4222871" cy="482875"/>
          </a:xfrm>
          <a:prstGeom prst="rect">
            <a:avLst/>
          </a:prstGeom>
        </p:spPr>
        <p:txBody>
          <a:bodyPr anchor="t" rtlCol="false" tIns="0" lIns="0" bIns="0" rIns="0">
            <a:spAutoFit/>
          </a:bodyPr>
          <a:lstStyle/>
          <a:p>
            <a:pPr algn="ctr" marL="0" indent="0" lvl="0">
              <a:lnSpc>
                <a:spcPts val="4025"/>
              </a:lnSpc>
            </a:pPr>
            <a:r>
              <a:rPr lang="en-US" b="true" sz="2515" spc="226">
                <a:solidFill>
                  <a:srgbClr val="000000"/>
                </a:solidFill>
                <a:latin typeface="Roboto Bold"/>
                <a:ea typeface="Roboto Bold"/>
                <a:cs typeface="Roboto Bold"/>
                <a:sym typeface="Roboto Bold"/>
              </a:rPr>
              <a:t>Angi Carr</a:t>
            </a:r>
          </a:p>
        </p:txBody>
      </p:sp>
      <p:sp>
        <p:nvSpPr>
          <p:cNvPr name="TextBox 21" id="21"/>
          <p:cNvSpPr txBox="true"/>
          <p:nvPr/>
        </p:nvSpPr>
        <p:spPr>
          <a:xfrm rot="0">
            <a:off x="4921129" y="8630572"/>
            <a:ext cx="4222871" cy="482875"/>
          </a:xfrm>
          <a:prstGeom prst="rect">
            <a:avLst/>
          </a:prstGeom>
        </p:spPr>
        <p:txBody>
          <a:bodyPr anchor="t" rtlCol="false" tIns="0" lIns="0" bIns="0" rIns="0">
            <a:spAutoFit/>
          </a:bodyPr>
          <a:lstStyle/>
          <a:p>
            <a:pPr algn="ctr" marL="0" indent="0" lvl="0">
              <a:lnSpc>
                <a:spcPts val="4025"/>
              </a:lnSpc>
            </a:pPr>
            <a:r>
              <a:rPr lang="en-US" b="true" sz="2515" spc="226">
                <a:solidFill>
                  <a:srgbClr val="000000"/>
                </a:solidFill>
                <a:latin typeface="Roboto Bold"/>
                <a:ea typeface="Roboto Bold"/>
                <a:cs typeface="Roboto Bold"/>
                <a:sym typeface="Roboto Bold"/>
                <a:hlinkClick r:id="rId6" tooltip="https://usflearn.instructure.com/groups/832525/users/5249821"/>
              </a:rPr>
              <a:t>A. B</a:t>
            </a:r>
            <a:r>
              <a:rPr lang="en-US" sz="2515" spc="226">
                <a:solidFill>
                  <a:srgbClr val="000000"/>
                </a:solidFill>
                <a:latin typeface="Roboto"/>
                <a:ea typeface="Roboto"/>
                <a:cs typeface="Roboto"/>
                <a:sym typeface="Roboto"/>
              </a:rPr>
              <a:t>.</a:t>
            </a:r>
          </a:p>
        </p:txBody>
      </p:sp>
      <p:sp>
        <p:nvSpPr>
          <p:cNvPr name="TextBox 22" id="22"/>
          <p:cNvSpPr txBox="true"/>
          <p:nvPr/>
        </p:nvSpPr>
        <p:spPr>
          <a:xfrm rot="0">
            <a:off x="9564865" y="8630642"/>
            <a:ext cx="4222871" cy="986616"/>
          </a:xfrm>
          <a:prstGeom prst="rect">
            <a:avLst/>
          </a:prstGeom>
        </p:spPr>
        <p:txBody>
          <a:bodyPr anchor="t" rtlCol="false" tIns="0" lIns="0" bIns="0" rIns="0">
            <a:spAutoFit/>
          </a:bodyPr>
          <a:lstStyle/>
          <a:p>
            <a:pPr algn="ctr">
              <a:lnSpc>
                <a:spcPts val="4025"/>
              </a:lnSpc>
            </a:pPr>
            <a:r>
              <a:rPr lang="en-US" b="true" sz="2515" spc="226">
                <a:solidFill>
                  <a:srgbClr val="000000"/>
                </a:solidFill>
                <a:latin typeface="Roboto Bold"/>
                <a:ea typeface="Roboto Bold"/>
                <a:cs typeface="Roboto Bold"/>
                <a:sym typeface="Roboto Bold"/>
                <a:hlinkClick r:id="rId7" tooltip="https://usflearn.instructure.com/groups/832525/users/5254409"/>
              </a:rPr>
              <a:t>A</a:t>
            </a:r>
            <a:r>
              <a:rPr lang="en-US" sz="2515" spc="226">
                <a:solidFill>
                  <a:srgbClr val="000000"/>
                </a:solidFill>
                <a:latin typeface="Roboto"/>
                <a:ea typeface="Roboto"/>
                <a:cs typeface="Roboto"/>
                <a:sym typeface="Roboto"/>
              </a:rPr>
              <a:t>.</a:t>
            </a:r>
            <a:r>
              <a:rPr lang="en-US" b="true" sz="2515" spc="226">
                <a:solidFill>
                  <a:srgbClr val="000000"/>
                </a:solidFill>
                <a:latin typeface="Roboto Bold"/>
                <a:ea typeface="Roboto Bold"/>
                <a:cs typeface="Roboto Bold"/>
                <a:sym typeface="Roboto Bold"/>
                <a:hlinkClick r:id="rId8" tooltip="https://usflearn.instructure.com/groups/832525/users/5254409"/>
              </a:rPr>
              <a:t> K</a:t>
            </a:r>
            <a:r>
              <a:rPr lang="en-US" sz="2515" spc="226">
                <a:solidFill>
                  <a:srgbClr val="000000"/>
                </a:solidFill>
                <a:latin typeface="Roboto"/>
                <a:ea typeface="Roboto"/>
                <a:cs typeface="Roboto"/>
                <a:sym typeface="Roboto"/>
              </a:rPr>
              <a:t>.</a:t>
            </a:r>
          </a:p>
          <a:p>
            <a:pPr algn="ctr" marL="0" indent="0" lvl="0">
              <a:lnSpc>
                <a:spcPts val="4025"/>
              </a:lnSpc>
            </a:pPr>
          </a:p>
        </p:txBody>
      </p:sp>
      <p:sp>
        <p:nvSpPr>
          <p:cNvPr name="TextBox 23" id="23"/>
          <p:cNvSpPr txBox="true"/>
          <p:nvPr/>
        </p:nvSpPr>
        <p:spPr>
          <a:xfrm rot="0">
            <a:off x="216556" y="9146842"/>
            <a:ext cx="4222871" cy="788615"/>
          </a:xfrm>
          <a:prstGeom prst="rect">
            <a:avLst/>
          </a:prstGeom>
        </p:spPr>
        <p:txBody>
          <a:bodyPr anchor="t" rtlCol="false" tIns="0" lIns="0" bIns="0" rIns="0">
            <a:spAutoFit/>
          </a:bodyPr>
          <a:lstStyle/>
          <a:p>
            <a:pPr algn="ctr">
              <a:lnSpc>
                <a:spcPts val="3280"/>
              </a:lnSpc>
            </a:pPr>
            <a:r>
              <a:rPr lang="en-US" sz="2050" spc="184">
                <a:solidFill>
                  <a:srgbClr val="000000"/>
                </a:solidFill>
                <a:latin typeface="Roboto"/>
                <a:ea typeface="Roboto"/>
                <a:cs typeface="Roboto"/>
                <a:sym typeface="Roboto"/>
              </a:rPr>
              <a:t>Library Associate</a:t>
            </a:r>
          </a:p>
          <a:p>
            <a:pPr algn="ctr" marL="0" indent="0" lvl="0">
              <a:lnSpc>
                <a:spcPts val="3280"/>
              </a:lnSpc>
            </a:pPr>
            <a:r>
              <a:rPr lang="en-US" sz="2050" spc="184">
                <a:solidFill>
                  <a:srgbClr val="000000"/>
                </a:solidFill>
                <a:latin typeface="Roboto"/>
                <a:ea typeface="Roboto"/>
                <a:cs typeface="Roboto"/>
                <a:sym typeface="Roboto"/>
              </a:rPr>
              <a:t>Monroe County Public Library</a:t>
            </a:r>
          </a:p>
        </p:txBody>
      </p:sp>
      <p:sp>
        <p:nvSpPr>
          <p:cNvPr name="TextBox 24" id="24"/>
          <p:cNvSpPr txBox="true"/>
          <p:nvPr/>
        </p:nvSpPr>
        <p:spPr>
          <a:xfrm rot="0">
            <a:off x="9564865" y="9146842"/>
            <a:ext cx="4222871" cy="788615"/>
          </a:xfrm>
          <a:prstGeom prst="rect">
            <a:avLst/>
          </a:prstGeom>
        </p:spPr>
        <p:txBody>
          <a:bodyPr anchor="t" rtlCol="false" tIns="0" lIns="0" bIns="0" rIns="0">
            <a:spAutoFit/>
          </a:bodyPr>
          <a:lstStyle/>
          <a:p>
            <a:pPr algn="ctr">
              <a:lnSpc>
                <a:spcPts val="3280"/>
              </a:lnSpc>
            </a:pPr>
            <a:r>
              <a:rPr lang="en-US" sz="2050" spc="184">
                <a:solidFill>
                  <a:srgbClr val="000000"/>
                </a:solidFill>
                <a:latin typeface="Roboto"/>
                <a:ea typeface="Roboto"/>
                <a:cs typeface="Roboto"/>
                <a:sym typeface="Roboto"/>
              </a:rPr>
              <a:t>Librarian</a:t>
            </a:r>
          </a:p>
          <a:p>
            <a:pPr algn="ctr" marL="0" indent="0" lvl="0">
              <a:lnSpc>
                <a:spcPts val="3280"/>
              </a:lnSpc>
            </a:pPr>
            <a:r>
              <a:rPr lang="en-US" sz="2050" spc="184">
                <a:solidFill>
                  <a:srgbClr val="000000"/>
                </a:solidFill>
                <a:latin typeface="Roboto"/>
                <a:ea typeface="Roboto"/>
                <a:cs typeface="Roboto"/>
                <a:sym typeface="Roboto"/>
              </a:rPr>
              <a:t>Librarian</a:t>
            </a:r>
          </a:p>
        </p:txBody>
      </p:sp>
      <p:sp>
        <p:nvSpPr>
          <p:cNvPr name="TextBox 25" id="25"/>
          <p:cNvSpPr txBox="true"/>
          <p:nvPr/>
        </p:nvSpPr>
        <p:spPr>
          <a:xfrm rot="0">
            <a:off x="13787736" y="8630572"/>
            <a:ext cx="4222871" cy="481791"/>
          </a:xfrm>
          <a:prstGeom prst="rect">
            <a:avLst/>
          </a:prstGeom>
        </p:spPr>
        <p:txBody>
          <a:bodyPr anchor="t" rtlCol="false" tIns="0" lIns="0" bIns="0" rIns="0">
            <a:spAutoFit/>
          </a:bodyPr>
          <a:lstStyle/>
          <a:p>
            <a:pPr algn="ctr" marL="0" indent="0" lvl="0">
              <a:lnSpc>
                <a:spcPts val="4025"/>
              </a:lnSpc>
            </a:pPr>
            <a:r>
              <a:rPr lang="en-US" b="true" sz="2515" spc="226">
                <a:solidFill>
                  <a:srgbClr val="000000"/>
                </a:solidFill>
                <a:latin typeface="Roboto Bold"/>
                <a:ea typeface="Roboto Bold"/>
                <a:cs typeface="Roboto Bold"/>
                <a:sym typeface="Roboto Bold"/>
                <a:hlinkClick r:id="rId9" tooltip="https://usflearn.instructure.com/groups/832525/users/4056383"/>
              </a:rPr>
              <a:t>A. B</a:t>
            </a:r>
            <a:r>
              <a:rPr lang="en-US" sz="2515" spc="226">
                <a:solidFill>
                  <a:srgbClr val="000000"/>
                </a:solidFill>
                <a:latin typeface="Roboto"/>
                <a:ea typeface="Roboto"/>
                <a:cs typeface="Roboto"/>
                <a:sym typeface="Roboto"/>
              </a:rPr>
              <a:t>.</a:t>
            </a:r>
          </a:p>
        </p:txBody>
      </p:sp>
      <p:sp>
        <p:nvSpPr>
          <p:cNvPr name="TextBox 26" id="26"/>
          <p:cNvSpPr txBox="true"/>
          <p:nvPr/>
        </p:nvSpPr>
        <p:spPr>
          <a:xfrm rot="0">
            <a:off x="13721891" y="9184850"/>
            <a:ext cx="4500264" cy="788615"/>
          </a:xfrm>
          <a:prstGeom prst="rect">
            <a:avLst/>
          </a:prstGeom>
        </p:spPr>
        <p:txBody>
          <a:bodyPr anchor="t" rtlCol="false" tIns="0" lIns="0" bIns="0" rIns="0">
            <a:spAutoFit/>
          </a:bodyPr>
          <a:lstStyle/>
          <a:p>
            <a:pPr algn="ctr">
              <a:lnSpc>
                <a:spcPts val="3280"/>
              </a:lnSpc>
            </a:pPr>
            <a:r>
              <a:rPr lang="en-US" sz="2050" spc="184">
                <a:solidFill>
                  <a:srgbClr val="000000"/>
                </a:solidFill>
                <a:latin typeface="Roboto"/>
                <a:ea typeface="Roboto"/>
                <a:cs typeface="Roboto"/>
                <a:sym typeface="Roboto"/>
              </a:rPr>
              <a:t>Special Collections &amp; Records</a:t>
            </a:r>
          </a:p>
          <a:p>
            <a:pPr algn="ctr" marL="0" indent="0" lvl="0">
              <a:lnSpc>
                <a:spcPts val="3280"/>
              </a:lnSpc>
            </a:pPr>
            <a:r>
              <a:rPr lang="en-US" sz="2050" spc="184">
                <a:solidFill>
                  <a:srgbClr val="000000"/>
                </a:solidFill>
                <a:latin typeface="Roboto"/>
                <a:ea typeface="Roboto"/>
                <a:cs typeface="Roboto"/>
                <a:sym typeface="Roboto"/>
              </a:rPr>
              <a:t>Museum of Fine Arts</a:t>
            </a:r>
          </a:p>
        </p:txBody>
      </p:sp>
      <p:sp>
        <p:nvSpPr>
          <p:cNvPr name="TextBox 27" id="27"/>
          <p:cNvSpPr txBox="true"/>
          <p:nvPr/>
        </p:nvSpPr>
        <p:spPr>
          <a:xfrm rot="0">
            <a:off x="5038232" y="9146842"/>
            <a:ext cx="4222871" cy="791208"/>
          </a:xfrm>
          <a:prstGeom prst="rect">
            <a:avLst/>
          </a:prstGeom>
        </p:spPr>
        <p:txBody>
          <a:bodyPr anchor="t" rtlCol="false" tIns="0" lIns="0" bIns="0" rIns="0">
            <a:spAutoFit/>
          </a:bodyPr>
          <a:lstStyle/>
          <a:p>
            <a:pPr algn="ctr">
              <a:lnSpc>
                <a:spcPts val="3280"/>
              </a:lnSpc>
            </a:pPr>
            <a:r>
              <a:rPr lang="en-US" sz="2050" spc="184">
                <a:solidFill>
                  <a:srgbClr val="000000"/>
                </a:solidFill>
                <a:latin typeface="Roboto"/>
                <a:ea typeface="Roboto"/>
                <a:cs typeface="Roboto"/>
                <a:sym typeface="Roboto"/>
              </a:rPr>
              <a:t>Library Assistant</a:t>
            </a:r>
          </a:p>
          <a:p>
            <a:pPr algn="ctr" marL="0" indent="0" lvl="0">
              <a:lnSpc>
                <a:spcPts val="3280"/>
              </a:lnSpc>
            </a:pPr>
            <a:r>
              <a:rPr lang="en-US" sz="2050" spc="184">
                <a:solidFill>
                  <a:srgbClr val="000000"/>
                </a:solidFill>
                <a:latin typeface="Roboto"/>
                <a:ea typeface="Roboto"/>
                <a:cs typeface="Roboto"/>
                <a:sym typeface="Roboto"/>
              </a:rPr>
              <a:t>Pikes Peak Library District</a:t>
            </a:r>
          </a:p>
        </p:txBody>
      </p:sp>
      <p:grpSp>
        <p:nvGrpSpPr>
          <p:cNvPr name="Group 28" id="28"/>
          <p:cNvGrpSpPr/>
          <p:nvPr/>
        </p:nvGrpSpPr>
        <p:grpSpPr>
          <a:xfrm rot="0">
            <a:off x="5271801" y="9617257"/>
            <a:ext cx="3794895" cy="378425"/>
            <a:chOff x="0" y="0"/>
            <a:chExt cx="999478" cy="99668"/>
          </a:xfrm>
        </p:grpSpPr>
        <p:sp>
          <p:nvSpPr>
            <p:cNvPr name="Freeform 29" id="29"/>
            <p:cNvSpPr/>
            <p:nvPr/>
          </p:nvSpPr>
          <p:spPr>
            <a:xfrm flipH="false" flipV="false" rot="0">
              <a:off x="0" y="0"/>
              <a:ext cx="999478" cy="99668"/>
            </a:xfrm>
            <a:custGeom>
              <a:avLst/>
              <a:gdLst/>
              <a:ahLst/>
              <a:cxnLst/>
              <a:rect r="r" b="b" t="t" l="l"/>
              <a:pathLst>
                <a:path h="99668" w="999478">
                  <a:moveTo>
                    <a:pt x="0" y="0"/>
                  </a:moveTo>
                  <a:lnTo>
                    <a:pt x="999478" y="0"/>
                  </a:lnTo>
                  <a:lnTo>
                    <a:pt x="999478" y="99668"/>
                  </a:lnTo>
                  <a:lnTo>
                    <a:pt x="0" y="99668"/>
                  </a:lnTo>
                  <a:close/>
                </a:path>
              </a:pathLst>
            </a:custGeom>
            <a:solidFill>
              <a:srgbClr val="113946"/>
            </a:solidFill>
          </p:spPr>
        </p:sp>
        <p:sp>
          <p:nvSpPr>
            <p:cNvPr name="TextBox 30" id="30"/>
            <p:cNvSpPr txBox="true"/>
            <p:nvPr/>
          </p:nvSpPr>
          <p:spPr>
            <a:xfrm>
              <a:off x="0" y="-76200"/>
              <a:ext cx="999478" cy="175868"/>
            </a:xfrm>
            <a:prstGeom prst="rect">
              <a:avLst/>
            </a:prstGeom>
          </p:spPr>
          <p:txBody>
            <a:bodyPr anchor="ctr" rtlCol="false" tIns="50800" lIns="50800" bIns="50800" rIns="50800"/>
            <a:lstStyle/>
            <a:p>
              <a:pPr algn="ctr">
                <a:lnSpc>
                  <a:spcPts val="3280"/>
                </a:lnSpc>
              </a:pPr>
            </a:p>
          </p:txBody>
        </p:sp>
      </p:grpSp>
      <p:grpSp>
        <p:nvGrpSpPr>
          <p:cNvPr name="Group 31" id="31"/>
          <p:cNvGrpSpPr/>
          <p:nvPr/>
        </p:nvGrpSpPr>
        <p:grpSpPr>
          <a:xfrm rot="0">
            <a:off x="9778853" y="9617257"/>
            <a:ext cx="3794895" cy="378425"/>
            <a:chOff x="0" y="0"/>
            <a:chExt cx="999478" cy="99668"/>
          </a:xfrm>
        </p:grpSpPr>
        <p:sp>
          <p:nvSpPr>
            <p:cNvPr name="Freeform 32" id="32"/>
            <p:cNvSpPr/>
            <p:nvPr/>
          </p:nvSpPr>
          <p:spPr>
            <a:xfrm flipH="false" flipV="false" rot="0">
              <a:off x="0" y="0"/>
              <a:ext cx="999478" cy="99668"/>
            </a:xfrm>
            <a:custGeom>
              <a:avLst/>
              <a:gdLst/>
              <a:ahLst/>
              <a:cxnLst/>
              <a:rect r="r" b="b" t="t" l="l"/>
              <a:pathLst>
                <a:path h="99668" w="999478">
                  <a:moveTo>
                    <a:pt x="0" y="0"/>
                  </a:moveTo>
                  <a:lnTo>
                    <a:pt x="999478" y="0"/>
                  </a:lnTo>
                  <a:lnTo>
                    <a:pt x="999478" y="99668"/>
                  </a:lnTo>
                  <a:lnTo>
                    <a:pt x="0" y="99668"/>
                  </a:lnTo>
                  <a:close/>
                </a:path>
              </a:pathLst>
            </a:custGeom>
            <a:solidFill>
              <a:srgbClr val="113946"/>
            </a:solidFill>
          </p:spPr>
        </p:sp>
        <p:sp>
          <p:nvSpPr>
            <p:cNvPr name="TextBox 33" id="33"/>
            <p:cNvSpPr txBox="true"/>
            <p:nvPr/>
          </p:nvSpPr>
          <p:spPr>
            <a:xfrm>
              <a:off x="0" y="-76200"/>
              <a:ext cx="999478" cy="175868"/>
            </a:xfrm>
            <a:prstGeom prst="rect">
              <a:avLst/>
            </a:prstGeom>
          </p:spPr>
          <p:txBody>
            <a:bodyPr anchor="ctr" rtlCol="false" tIns="50800" lIns="50800" bIns="50800" rIns="50800"/>
            <a:lstStyle/>
            <a:p>
              <a:pPr algn="ctr">
                <a:lnSpc>
                  <a:spcPts val="3280"/>
                </a:lnSpc>
              </a:pPr>
            </a:p>
          </p:txBody>
        </p:sp>
      </p:grpSp>
      <p:grpSp>
        <p:nvGrpSpPr>
          <p:cNvPr name="Group 34" id="34"/>
          <p:cNvGrpSpPr/>
          <p:nvPr/>
        </p:nvGrpSpPr>
        <p:grpSpPr>
          <a:xfrm rot="0">
            <a:off x="14092536" y="9617257"/>
            <a:ext cx="3794895" cy="378425"/>
            <a:chOff x="0" y="0"/>
            <a:chExt cx="999478" cy="99668"/>
          </a:xfrm>
        </p:grpSpPr>
        <p:sp>
          <p:nvSpPr>
            <p:cNvPr name="Freeform 35" id="35"/>
            <p:cNvSpPr/>
            <p:nvPr/>
          </p:nvSpPr>
          <p:spPr>
            <a:xfrm flipH="false" flipV="false" rot="0">
              <a:off x="0" y="0"/>
              <a:ext cx="999478" cy="99668"/>
            </a:xfrm>
            <a:custGeom>
              <a:avLst/>
              <a:gdLst/>
              <a:ahLst/>
              <a:cxnLst/>
              <a:rect r="r" b="b" t="t" l="l"/>
              <a:pathLst>
                <a:path h="99668" w="999478">
                  <a:moveTo>
                    <a:pt x="0" y="0"/>
                  </a:moveTo>
                  <a:lnTo>
                    <a:pt x="999478" y="0"/>
                  </a:lnTo>
                  <a:lnTo>
                    <a:pt x="999478" y="99668"/>
                  </a:lnTo>
                  <a:lnTo>
                    <a:pt x="0" y="99668"/>
                  </a:lnTo>
                  <a:close/>
                </a:path>
              </a:pathLst>
            </a:custGeom>
            <a:solidFill>
              <a:srgbClr val="113946"/>
            </a:solidFill>
          </p:spPr>
        </p:sp>
        <p:sp>
          <p:nvSpPr>
            <p:cNvPr name="TextBox 36" id="36"/>
            <p:cNvSpPr txBox="true"/>
            <p:nvPr/>
          </p:nvSpPr>
          <p:spPr>
            <a:xfrm>
              <a:off x="0" y="-76200"/>
              <a:ext cx="999478" cy="175868"/>
            </a:xfrm>
            <a:prstGeom prst="rect">
              <a:avLst/>
            </a:prstGeom>
          </p:spPr>
          <p:txBody>
            <a:bodyPr anchor="ctr" rtlCol="false" tIns="50800" lIns="50800" bIns="50800" rIns="50800"/>
            <a:lstStyle/>
            <a:p>
              <a:pPr algn="ctr">
                <a:lnSpc>
                  <a:spcPts val="3280"/>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13946"/>
        </a:solidFill>
      </p:bgPr>
    </p:bg>
    <p:spTree>
      <p:nvGrpSpPr>
        <p:cNvPr id="1" name=""/>
        <p:cNvGrpSpPr/>
        <p:nvPr/>
      </p:nvGrpSpPr>
      <p:grpSpPr>
        <a:xfrm>
          <a:off x="0" y="0"/>
          <a:ext cx="0" cy="0"/>
          <a:chOff x="0" y="0"/>
          <a:chExt cx="0" cy="0"/>
        </a:xfrm>
      </p:grpSpPr>
      <p:grpSp>
        <p:nvGrpSpPr>
          <p:cNvPr name="Group 2" id="2"/>
          <p:cNvGrpSpPr/>
          <p:nvPr/>
        </p:nvGrpSpPr>
        <p:grpSpPr>
          <a:xfrm rot="0">
            <a:off x="0" y="-102870"/>
            <a:ext cx="5568104" cy="10525315"/>
            <a:chOff x="0" y="0"/>
            <a:chExt cx="862645" cy="1630647"/>
          </a:xfrm>
        </p:grpSpPr>
        <p:sp>
          <p:nvSpPr>
            <p:cNvPr name="Freeform 3" id="3"/>
            <p:cNvSpPr/>
            <p:nvPr/>
          </p:nvSpPr>
          <p:spPr>
            <a:xfrm flipH="false" flipV="false" rot="0">
              <a:off x="0" y="0"/>
              <a:ext cx="862645" cy="1630647"/>
            </a:xfrm>
            <a:custGeom>
              <a:avLst/>
              <a:gdLst/>
              <a:ahLst/>
              <a:cxnLst/>
              <a:rect r="r" b="b" t="t" l="l"/>
              <a:pathLst>
                <a:path h="1630647" w="862645">
                  <a:moveTo>
                    <a:pt x="0" y="0"/>
                  </a:moveTo>
                  <a:lnTo>
                    <a:pt x="862645" y="0"/>
                  </a:lnTo>
                  <a:lnTo>
                    <a:pt x="862645" y="1630647"/>
                  </a:lnTo>
                  <a:lnTo>
                    <a:pt x="0" y="1630647"/>
                  </a:lnTo>
                  <a:close/>
                </a:path>
              </a:pathLst>
            </a:custGeom>
            <a:blipFill>
              <a:blip r:embed="rId2"/>
              <a:stretch>
                <a:fillRect l="-13088" t="0" r="-13088" b="0"/>
              </a:stretch>
            </a:blipFill>
          </p:spPr>
        </p:sp>
      </p:grpSp>
      <p:grpSp>
        <p:nvGrpSpPr>
          <p:cNvPr name="Group 4" id="4"/>
          <p:cNvGrpSpPr/>
          <p:nvPr/>
        </p:nvGrpSpPr>
        <p:grpSpPr>
          <a:xfrm rot="0">
            <a:off x="0" y="0"/>
            <a:ext cx="2198430" cy="3307035"/>
            <a:chOff x="0" y="0"/>
            <a:chExt cx="579010" cy="870989"/>
          </a:xfrm>
        </p:grpSpPr>
        <p:sp>
          <p:nvSpPr>
            <p:cNvPr name="Freeform 5" id="5"/>
            <p:cNvSpPr/>
            <p:nvPr/>
          </p:nvSpPr>
          <p:spPr>
            <a:xfrm flipH="false" flipV="false" rot="0">
              <a:off x="0" y="0"/>
              <a:ext cx="579010" cy="870989"/>
            </a:xfrm>
            <a:custGeom>
              <a:avLst/>
              <a:gdLst/>
              <a:ahLst/>
              <a:cxnLst/>
              <a:rect r="r" b="b" t="t" l="l"/>
              <a:pathLst>
                <a:path h="870989" w="579010">
                  <a:moveTo>
                    <a:pt x="0" y="0"/>
                  </a:moveTo>
                  <a:lnTo>
                    <a:pt x="579010" y="0"/>
                  </a:lnTo>
                  <a:lnTo>
                    <a:pt x="579010" y="870989"/>
                  </a:lnTo>
                  <a:lnTo>
                    <a:pt x="0" y="870989"/>
                  </a:lnTo>
                  <a:close/>
                </a:path>
              </a:pathLst>
            </a:custGeom>
            <a:solidFill>
              <a:srgbClr val="113946">
                <a:alpha val="84706"/>
              </a:srgbClr>
            </a:solidFill>
          </p:spPr>
        </p:sp>
        <p:sp>
          <p:nvSpPr>
            <p:cNvPr name="TextBox 6" id="6"/>
            <p:cNvSpPr txBox="true"/>
            <p:nvPr/>
          </p:nvSpPr>
          <p:spPr>
            <a:xfrm>
              <a:off x="0" y="-47625"/>
              <a:ext cx="579010" cy="918614"/>
            </a:xfrm>
            <a:prstGeom prst="rect">
              <a:avLst/>
            </a:prstGeom>
          </p:spPr>
          <p:txBody>
            <a:bodyPr anchor="ctr" rtlCol="false" tIns="50800" lIns="50800" bIns="50800" rIns="50800"/>
            <a:lstStyle/>
            <a:p>
              <a:pPr algn="ctr">
                <a:lnSpc>
                  <a:spcPts val="3012"/>
                </a:lnSpc>
              </a:pPr>
            </a:p>
          </p:txBody>
        </p:sp>
      </p:grpSp>
      <p:grpSp>
        <p:nvGrpSpPr>
          <p:cNvPr name="Group 7" id="7"/>
          <p:cNvGrpSpPr/>
          <p:nvPr/>
        </p:nvGrpSpPr>
        <p:grpSpPr>
          <a:xfrm rot="0">
            <a:off x="16311797" y="7544326"/>
            <a:ext cx="1976203" cy="2742674"/>
            <a:chOff x="0" y="0"/>
            <a:chExt cx="520481" cy="722350"/>
          </a:xfrm>
        </p:grpSpPr>
        <p:sp>
          <p:nvSpPr>
            <p:cNvPr name="Freeform 8" id="8"/>
            <p:cNvSpPr/>
            <p:nvPr/>
          </p:nvSpPr>
          <p:spPr>
            <a:xfrm flipH="false" flipV="false" rot="0">
              <a:off x="0" y="0"/>
              <a:ext cx="520481" cy="722350"/>
            </a:xfrm>
            <a:custGeom>
              <a:avLst/>
              <a:gdLst/>
              <a:ahLst/>
              <a:cxnLst/>
              <a:rect r="r" b="b" t="t" l="l"/>
              <a:pathLst>
                <a:path h="722350" w="520481">
                  <a:moveTo>
                    <a:pt x="0" y="0"/>
                  </a:moveTo>
                  <a:lnTo>
                    <a:pt x="520481" y="0"/>
                  </a:lnTo>
                  <a:lnTo>
                    <a:pt x="520481" y="722350"/>
                  </a:lnTo>
                  <a:lnTo>
                    <a:pt x="0" y="722350"/>
                  </a:lnTo>
                  <a:close/>
                </a:path>
              </a:pathLst>
            </a:custGeom>
            <a:solidFill>
              <a:srgbClr val="07303D">
                <a:alpha val="84706"/>
              </a:srgbClr>
            </a:solidFill>
          </p:spPr>
        </p:sp>
        <p:sp>
          <p:nvSpPr>
            <p:cNvPr name="TextBox 9" id="9"/>
            <p:cNvSpPr txBox="true"/>
            <p:nvPr/>
          </p:nvSpPr>
          <p:spPr>
            <a:xfrm>
              <a:off x="0" y="-47625"/>
              <a:ext cx="520481" cy="769975"/>
            </a:xfrm>
            <a:prstGeom prst="rect">
              <a:avLst/>
            </a:prstGeom>
          </p:spPr>
          <p:txBody>
            <a:bodyPr anchor="ctr" rtlCol="false" tIns="50800" lIns="50800" bIns="50800" rIns="50800"/>
            <a:lstStyle/>
            <a:p>
              <a:pPr algn="ctr">
                <a:lnSpc>
                  <a:spcPts val="3012"/>
                </a:lnSpc>
              </a:pPr>
            </a:p>
          </p:txBody>
        </p:sp>
      </p:grpSp>
      <p:grpSp>
        <p:nvGrpSpPr>
          <p:cNvPr name="Group 10" id="10"/>
          <p:cNvGrpSpPr/>
          <p:nvPr/>
        </p:nvGrpSpPr>
        <p:grpSpPr>
          <a:xfrm rot="0">
            <a:off x="6396294" y="1810698"/>
            <a:ext cx="825537" cy="82553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12" id="12"/>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01</a:t>
              </a:r>
            </a:p>
          </p:txBody>
        </p:sp>
      </p:grpSp>
      <p:grpSp>
        <p:nvGrpSpPr>
          <p:cNvPr name="Group 13" id="13"/>
          <p:cNvGrpSpPr/>
          <p:nvPr/>
        </p:nvGrpSpPr>
        <p:grpSpPr>
          <a:xfrm rot="0">
            <a:off x="6396294" y="2841209"/>
            <a:ext cx="825537" cy="82553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15" id="15"/>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02</a:t>
              </a:r>
            </a:p>
          </p:txBody>
        </p:sp>
      </p:grpSp>
      <p:grpSp>
        <p:nvGrpSpPr>
          <p:cNvPr name="Group 16" id="16"/>
          <p:cNvGrpSpPr/>
          <p:nvPr/>
        </p:nvGrpSpPr>
        <p:grpSpPr>
          <a:xfrm rot="0">
            <a:off x="6396294" y="3871720"/>
            <a:ext cx="825537" cy="82553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18" id="18"/>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03</a:t>
              </a:r>
            </a:p>
          </p:txBody>
        </p:sp>
      </p:grpSp>
      <p:grpSp>
        <p:nvGrpSpPr>
          <p:cNvPr name="Group 19" id="19"/>
          <p:cNvGrpSpPr/>
          <p:nvPr/>
        </p:nvGrpSpPr>
        <p:grpSpPr>
          <a:xfrm rot="0">
            <a:off x="6396294" y="4902231"/>
            <a:ext cx="825537" cy="82553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21" id="21"/>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04</a:t>
              </a:r>
            </a:p>
          </p:txBody>
        </p:sp>
      </p:grpSp>
      <p:grpSp>
        <p:nvGrpSpPr>
          <p:cNvPr name="Group 22" id="22"/>
          <p:cNvGrpSpPr/>
          <p:nvPr/>
        </p:nvGrpSpPr>
        <p:grpSpPr>
          <a:xfrm rot="0">
            <a:off x="6396294" y="5932743"/>
            <a:ext cx="825537" cy="82553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24" id="24"/>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05</a:t>
              </a:r>
            </a:p>
          </p:txBody>
        </p:sp>
      </p:grpSp>
      <p:grpSp>
        <p:nvGrpSpPr>
          <p:cNvPr name="Group 25" id="25"/>
          <p:cNvGrpSpPr/>
          <p:nvPr/>
        </p:nvGrpSpPr>
        <p:grpSpPr>
          <a:xfrm rot="0">
            <a:off x="6396294" y="6963254"/>
            <a:ext cx="825537" cy="82553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27" id="27"/>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06</a:t>
              </a:r>
            </a:p>
          </p:txBody>
        </p:sp>
      </p:grpSp>
      <p:grpSp>
        <p:nvGrpSpPr>
          <p:cNvPr name="Group 28" id="28"/>
          <p:cNvGrpSpPr/>
          <p:nvPr/>
        </p:nvGrpSpPr>
        <p:grpSpPr>
          <a:xfrm rot="0">
            <a:off x="6396294" y="7993765"/>
            <a:ext cx="825537" cy="82553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30" id="30"/>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07</a:t>
              </a:r>
            </a:p>
          </p:txBody>
        </p:sp>
      </p:grpSp>
      <p:grpSp>
        <p:nvGrpSpPr>
          <p:cNvPr name="Group 31" id="31"/>
          <p:cNvGrpSpPr/>
          <p:nvPr/>
        </p:nvGrpSpPr>
        <p:grpSpPr>
          <a:xfrm rot="0">
            <a:off x="6396294" y="9028851"/>
            <a:ext cx="825537" cy="82553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9470"/>
            </a:solidFill>
          </p:spPr>
        </p:sp>
        <p:sp>
          <p:nvSpPr>
            <p:cNvPr name="TextBox 33" id="33"/>
            <p:cNvSpPr txBox="true"/>
            <p:nvPr/>
          </p:nvSpPr>
          <p:spPr>
            <a:xfrm>
              <a:off x="76200" y="-47625"/>
              <a:ext cx="660400" cy="784225"/>
            </a:xfrm>
            <a:prstGeom prst="rect">
              <a:avLst/>
            </a:prstGeom>
          </p:spPr>
          <p:txBody>
            <a:bodyPr anchor="ctr" rtlCol="false" tIns="50800" lIns="50800" bIns="50800" rIns="50800"/>
            <a:lstStyle/>
            <a:p>
              <a:pPr algn="ctr">
                <a:lnSpc>
                  <a:spcPts val="4640"/>
                </a:lnSpc>
              </a:pPr>
              <a:r>
                <a:rPr lang="en-US" b="true" sz="2900" spc="261">
                  <a:solidFill>
                    <a:srgbClr val="FFF2D8"/>
                  </a:solidFill>
                  <a:latin typeface="Roboto Bold"/>
                  <a:ea typeface="Roboto Bold"/>
                  <a:cs typeface="Roboto Bold"/>
                  <a:sym typeface="Roboto Bold"/>
                </a:rPr>
                <a:t>08</a:t>
              </a:r>
            </a:p>
          </p:txBody>
        </p:sp>
      </p:grpSp>
      <p:sp>
        <p:nvSpPr>
          <p:cNvPr name="TextBox 34" id="34"/>
          <p:cNvSpPr txBox="true"/>
          <p:nvPr/>
        </p:nvSpPr>
        <p:spPr>
          <a:xfrm rot="0">
            <a:off x="6396294" y="647887"/>
            <a:ext cx="10863006" cy="961394"/>
          </a:xfrm>
          <a:prstGeom prst="rect">
            <a:avLst/>
          </a:prstGeom>
        </p:spPr>
        <p:txBody>
          <a:bodyPr anchor="t" rtlCol="false" tIns="0" lIns="0" bIns="0" rIns="0">
            <a:spAutoFit/>
          </a:bodyPr>
          <a:lstStyle/>
          <a:p>
            <a:pPr algn="l" marL="0" indent="0" lvl="0">
              <a:lnSpc>
                <a:spcPts val="6500"/>
              </a:lnSpc>
            </a:pPr>
            <a:r>
              <a:rPr lang="en-US" b="true" sz="6500" spc="325">
                <a:solidFill>
                  <a:srgbClr val="FFF2D8"/>
                </a:solidFill>
                <a:latin typeface="Helvetica World Bold"/>
                <a:ea typeface="Helvetica World Bold"/>
                <a:cs typeface="Helvetica World Bold"/>
                <a:sym typeface="Helvetica World Bold"/>
              </a:rPr>
              <a:t>AGENDA OVERVIEW</a:t>
            </a:r>
          </a:p>
        </p:txBody>
      </p:sp>
      <p:sp>
        <p:nvSpPr>
          <p:cNvPr name="TextBox 35" id="35"/>
          <p:cNvSpPr txBox="true"/>
          <p:nvPr/>
        </p:nvSpPr>
        <p:spPr>
          <a:xfrm rot="0">
            <a:off x="7714488" y="1883077"/>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Background of the Study</a:t>
            </a:r>
          </a:p>
        </p:txBody>
      </p:sp>
      <p:sp>
        <p:nvSpPr>
          <p:cNvPr name="TextBox 36" id="36"/>
          <p:cNvSpPr txBox="true"/>
          <p:nvPr/>
        </p:nvSpPr>
        <p:spPr>
          <a:xfrm rot="0">
            <a:off x="7714488" y="2889323"/>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Statement of Need</a:t>
            </a:r>
          </a:p>
        </p:txBody>
      </p:sp>
      <p:sp>
        <p:nvSpPr>
          <p:cNvPr name="TextBox 37" id="37"/>
          <p:cNvSpPr txBox="true"/>
          <p:nvPr/>
        </p:nvSpPr>
        <p:spPr>
          <a:xfrm rot="0">
            <a:off x="7714488" y="3919834"/>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Significance of Study</a:t>
            </a:r>
          </a:p>
        </p:txBody>
      </p:sp>
      <p:sp>
        <p:nvSpPr>
          <p:cNvPr name="TextBox 38" id="38"/>
          <p:cNvSpPr txBox="true"/>
          <p:nvPr/>
        </p:nvSpPr>
        <p:spPr>
          <a:xfrm rot="0">
            <a:off x="7755087" y="6092640"/>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Methodology</a:t>
            </a:r>
          </a:p>
        </p:txBody>
      </p:sp>
      <p:sp>
        <p:nvSpPr>
          <p:cNvPr name="TextBox 39" id="39"/>
          <p:cNvSpPr txBox="true"/>
          <p:nvPr/>
        </p:nvSpPr>
        <p:spPr>
          <a:xfrm rot="0">
            <a:off x="7714488" y="7032903"/>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Proposed Survey Timeline</a:t>
            </a:r>
          </a:p>
        </p:txBody>
      </p:sp>
      <p:sp>
        <p:nvSpPr>
          <p:cNvPr name="TextBox 40" id="40"/>
          <p:cNvSpPr txBox="true"/>
          <p:nvPr/>
        </p:nvSpPr>
        <p:spPr>
          <a:xfrm rot="0">
            <a:off x="7714488" y="9115425"/>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Analysis</a:t>
            </a:r>
          </a:p>
        </p:txBody>
      </p:sp>
      <p:sp>
        <p:nvSpPr>
          <p:cNvPr name="TextBox 41" id="41"/>
          <p:cNvSpPr txBox="true"/>
          <p:nvPr/>
        </p:nvSpPr>
        <p:spPr>
          <a:xfrm rot="0">
            <a:off x="7714488" y="8043665"/>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Budget</a:t>
            </a:r>
          </a:p>
        </p:txBody>
      </p:sp>
      <p:sp>
        <p:nvSpPr>
          <p:cNvPr name="TextBox 42" id="42"/>
          <p:cNvSpPr txBox="true"/>
          <p:nvPr/>
        </p:nvSpPr>
        <p:spPr>
          <a:xfrm rot="0">
            <a:off x="7714488" y="5006237"/>
            <a:ext cx="9544812" cy="678507"/>
          </a:xfrm>
          <a:prstGeom prst="rect">
            <a:avLst/>
          </a:prstGeom>
        </p:spPr>
        <p:txBody>
          <a:bodyPr anchor="t" rtlCol="false" tIns="0" lIns="0" bIns="0" rIns="0">
            <a:spAutoFit/>
          </a:bodyPr>
          <a:lstStyle/>
          <a:p>
            <a:pPr algn="l" marL="0" indent="0" lvl="0">
              <a:lnSpc>
                <a:spcPts val="5629"/>
              </a:lnSpc>
            </a:pPr>
            <a:r>
              <a:rPr lang="en-US" b="true" sz="3518" spc="316">
                <a:solidFill>
                  <a:srgbClr val="FFF2D8"/>
                </a:solidFill>
                <a:latin typeface="Roboto Bold"/>
                <a:ea typeface="Roboto Bold"/>
                <a:cs typeface="Roboto Bold"/>
                <a:sym typeface="Roboto Bold"/>
              </a:rPr>
              <a:t>Research Goals</a:t>
            </a:r>
          </a:p>
        </p:txBody>
      </p:sp>
      <p:grpSp>
        <p:nvGrpSpPr>
          <p:cNvPr name="Group 43" id="43"/>
          <p:cNvGrpSpPr/>
          <p:nvPr/>
        </p:nvGrpSpPr>
        <p:grpSpPr>
          <a:xfrm rot="0">
            <a:off x="-1291468" y="290399"/>
            <a:ext cx="6543541" cy="738301"/>
            <a:chOff x="0" y="0"/>
            <a:chExt cx="8724721" cy="984402"/>
          </a:xfrm>
        </p:grpSpPr>
        <p:grpSp>
          <p:nvGrpSpPr>
            <p:cNvPr name="Group 44" id="44"/>
            <p:cNvGrpSpPr/>
            <p:nvPr/>
          </p:nvGrpSpPr>
          <p:grpSpPr>
            <a:xfrm rot="0">
              <a:off x="0" y="0"/>
              <a:ext cx="8724721" cy="984402"/>
              <a:chOff x="0" y="0"/>
              <a:chExt cx="1794623" cy="202486"/>
            </a:xfrm>
          </p:grpSpPr>
          <p:sp>
            <p:nvSpPr>
              <p:cNvPr name="Freeform 45" id="45"/>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46" id="46"/>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47" id="47"/>
            <p:cNvSpPr/>
            <p:nvPr/>
          </p:nvSpPr>
          <p:spPr>
            <a:xfrm flipH="false" flipV="false" rot="0">
              <a:off x="6882347" y="186571"/>
              <a:ext cx="1009140" cy="611260"/>
            </a:xfrm>
            <a:custGeom>
              <a:avLst/>
              <a:gdLst/>
              <a:ahLst/>
              <a:cxnLst/>
              <a:rect r="r" b="b" t="t" l="l"/>
              <a:pathLst>
                <a:path h="611260" w="1009140">
                  <a:moveTo>
                    <a:pt x="0" y="0"/>
                  </a:moveTo>
                  <a:lnTo>
                    <a:pt x="1009140" y="0"/>
                  </a:lnTo>
                  <a:lnTo>
                    <a:pt x="1009140" y="611260"/>
                  </a:lnTo>
                  <a:lnTo>
                    <a:pt x="0" y="6112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8" id="48"/>
            <p:cNvSpPr txBox="true"/>
            <p:nvPr/>
          </p:nvSpPr>
          <p:spPr>
            <a:xfrm rot="0">
              <a:off x="1782662" y="164660"/>
              <a:ext cx="5099685" cy="551612"/>
            </a:xfrm>
            <a:prstGeom prst="rect">
              <a:avLst/>
            </a:prstGeom>
          </p:spPr>
          <p:txBody>
            <a:bodyPr anchor="t" rtlCol="false" tIns="0" lIns="0" bIns="0" rIns="0">
              <a:spAutoFit/>
            </a:bodyPr>
            <a:lstStyle/>
            <a:p>
              <a:pPr algn="r">
                <a:lnSpc>
                  <a:spcPts val="3687"/>
                </a:lnSpc>
              </a:pPr>
              <a:r>
                <a:rPr lang="en-US" sz="2304" spc="230">
                  <a:solidFill>
                    <a:srgbClr val="FFF2D8"/>
                  </a:solidFill>
                  <a:latin typeface="Inter"/>
                  <a:ea typeface="Inter"/>
                  <a:cs typeface="Inter"/>
                  <a:sym typeface="Inter"/>
                </a:rPr>
                <a:t>Public Library Group 1</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002470"/>
            <a:ext cx="11454186" cy="3284530"/>
            <a:chOff x="0" y="0"/>
            <a:chExt cx="3016740" cy="865061"/>
          </a:xfrm>
        </p:grpSpPr>
        <p:sp>
          <p:nvSpPr>
            <p:cNvPr name="Freeform 3" id="3"/>
            <p:cNvSpPr/>
            <p:nvPr/>
          </p:nvSpPr>
          <p:spPr>
            <a:xfrm flipH="false" flipV="false" rot="0">
              <a:off x="0" y="0"/>
              <a:ext cx="3016740" cy="865061"/>
            </a:xfrm>
            <a:custGeom>
              <a:avLst/>
              <a:gdLst/>
              <a:ahLst/>
              <a:cxnLst/>
              <a:rect r="r" b="b" t="t" l="l"/>
              <a:pathLst>
                <a:path h="865061" w="3016740">
                  <a:moveTo>
                    <a:pt x="0" y="0"/>
                  </a:moveTo>
                  <a:lnTo>
                    <a:pt x="3016740" y="0"/>
                  </a:lnTo>
                  <a:lnTo>
                    <a:pt x="3016740" y="865061"/>
                  </a:lnTo>
                  <a:lnTo>
                    <a:pt x="0" y="865061"/>
                  </a:lnTo>
                  <a:close/>
                </a:path>
              </a:pathLst>
            </a:custGeom>
            <a:solidFill>
              <a:srgbClr val="113946"/>
            </a:solidFill>
          </p:spPr>
        </p:sp>
        <p:sp>
          <p:nvSpPr>
            <p:cNvPr name="TextBox 4" id="4"/>
            <p:cNvSpPr txBox="true"/>
            <p:nvPr/>
          </p:nvSpPr>
          <p:spPr>
            <a:xfrm>
              <a:off x="0" y="-47625"/>
              <a:ext cx="3016740" cy="912686"/>
            </a:xfrm>
            <a:prstGeom prst="rect">
              <a:avLst/>
            </a:prstGeom>
          </p:spPr>
          <p:txBody>
            <a:bodyPr anchor="ctr" rtlCol="false" tIns="50800" lIns="50800" bIns="50800" rIns="50800"/>
            <a:lstStyle/>
            <a:p>
              <a:pPr algn="ctr">
                <a:lnSpc>
                  <a:spcPts val="3012"/>
                </a:lnSpc>
              </a:pPr>
            </a:p>
          </p:txBody>
        </p:sp>
      </p:grpSp>
      <p:grpSp>
        <p:nvGrpSpPr>
          <p:cNvPr name="Group 5" id="5"/>
          <p:cNvGrpSpPr/>
          <p:nvPr/>
        </p:nvGrpSpPr>
        <p:grpSpPr>
          <a:xfrm rot="0">
            <a:off x="3850" y="811269"/>
            <a:ext cx="7931507" cy="6191201"/>
            <a:chOff x="0" y="0"/>
            <a:chExt cx="1409003" cy="1099844"/>
          </a:xfrm>
        </p:grpSpPr>
        <p:sp>
          <p:nvSpPr>
            <p:cNvPr name="Freeform 6" id="6"/>
            <p:cNvSpPr/>
            <p:nvPr/>
          </p:nvSpPr>
          <p:spPr>
            <a:xfrm flipH="false" flipV="false" rot="0">
              <a:off x="0" y="0"/>
              <a:ext cx="1409003" cy="1099844"/>
            </a:xfrm>
            <a:custGeom>
              <a:avLst/>
              <a:gdLst/>
              <a:ahLst/>
              <a:cxnLst/>
              <a:rect r="r" b="b" t="t" l="l"/>
              <a:pathLst>
                <a:path h="1099844" w="1409003">
                  <a:moveTo>
                    <a:pt x="0" y="0"/>
                  </a:moveTo>
                  <a:lnTo>
                    <a:pt x="1409003" y="0"/>
                  </a:lnTo>
                  <a:lnTo>
                    <a:pt x="1409003" y="1099844"/>
                  </a:lnTo>
                  <a:lnTo>
                    <a:pt x="0" y="1099844"/>
                  </a:lnTo>
                  <a:close/>
                </a:path>
              </a:pathLst>
            </a:custGeom>
            <a:blipFill>
              <a:blip r:embed="rId2"/>
              <a:stretch>
                <a:fillRect l="-8580" t="0" r="-8580" b="0"/>
              </a:stretch>
            </a:blipFill>
          </p:spPr>
        </p:sp>
      </p:grpSp>
      <p:grpSp>
        <p:nvGrpSpPr>
          <p:cNvPr name="Group 7" id="7"/>
          <p:cNvGrpSpPr/>
          <p:nvPr/>
        </p:nvGrpSpPr>
        <p:grpSpPr>
          <a:xfrm rot="0">
            <a:off x="11454186" y="7002470"/>
            <a:ext cx="6833814" cy="3284530"/>
            <a:chOff x="0" y="0"/>
            <a:chExt cx="1635217" cy="785933"/>
          </a:xfrm>
        </p:grpSpPr>
        <p:sp>
          <p:nvSpPr>
            <p:cNvPr name="Freeform 8" id="8"/>
            <p:cNvSpPr/>
            <p:nvPr/>
          </p:nvSpPr>
          <p:spPr>
            <a:xfrm flipH="false" flipV="false" rot="0">
              <a:off x="0" y="0"/>
              <a:ext cx="1635217" cy="785933"/>
            </a:xfrm>
            <a:custGeom>
              <a:avLst/>
              <a:gdLst/>
              <a:ahLst/>
              <a:cxnLst/>
              <a:rect r="r" b="b" t="t" l="l"/>
              <a:pathLst>
                <a:path h="785933" w="1635217">
                  <a:moveTo>
                    <a:pt x="0" y="0"/>
                  </a:moveTo>
                  <a:lnTo>
                    <a:pt x="1635217" y="0"/>
                  </a:lnTo>
                  <a:lnTo>
                    <a:pt x="1635217" y="785933"/>
                  </a:lnTo>
                  <a:lnTo>
                    <a:pt x="0" y="785933"/>
                  </a:lnTo>
                  <a:close/>
                </a:path>
              </a:pathLst>
            </a:custGeom>
            <a:blipFill>
              <a:blip r:embed="rId3"/>
              <a:stretch>
                <a:fillRect l="0" t="-19310" r="0" b="-19310"/>
              </a:stretch>
            </a:blipFill>
          </p:spPr>
        </p:sp>
      </p:grpSp>
      <p:sp>
        <p:nvSpPr>
          <p:cNvPr name="TextBox 9" id="9"/>
          <p:cNvSpPr txBox="true"/>
          <p:nvPr/>
        </p:nvSpPr>
        <p:spPr>
          <a:xfrm rot="0">
            <a:off x="1028700" y="7617634"/>
            <a:ext cx="5421711" cy="1441377"/>
          </a:xfrm>
          <a:prstGeom prst="rect">
            <a:avLst/>
          </a:prstGeom>
        </p:spPr>
        <p:txBody>
          <a:bodyPr anchor="t" rtlCol="false" tIns="0" lIns="0" bIns="0" rIns="0">
            <a:spAutoFit/>
          </a:bodyPr>
          <a:lstStyle/>
          <a:p>
            <a:pPr algn="l" marL="0" indent="0" lvl="0">
              <a:lnSpc>
                <a:spcPts val="5000"/>
              </a:lnSpc>
            </a:pPr>
            <a:r>
              <a:rPr lang="en-US" b="true" sz="5000" spc="250">
                <a:solidFill>
                  <a:srgbClr val="FFF2D8"/>
                </a:solidFill>
                <a:latin typeface="Helvetica World Bold"/>
                <a:ea typeface="Helvetica World Bold"/>
                <a:cs typeface="Helvetica World Bold"/>
                <a:sym typeface="Helvetica World Bold"/>
              </a:rPr>
              <a:t>BACKGROUND OF THE STUDY</a:t>
            </a:r>
          </a:p>
        </p:txBody>
      </p:sp>
      <p:sp>
        <p:nvSpPr>
          <p:cNvPr name="TextBox 10" id="10"/>
          <p:cNvSpPr txBox="true"/>
          <p:nvPr/>
        </p:nvSpPr>
        <p:spPr>
          <a:xfrm rot="0">
            <a:off x="7935357" y="104466"/>
            <a:ext cx="10051056" cy="6898004"/>
          </a:xfrm>
          <a:prstGeom prst="rect">
            <a:avLst/>
          </a:prstGeom>
        </p:spPr>
        <p:txBody>
          <a:bodyPr anchor="t" rtlCol="false" tIns="0" lIns="0" bIns="0" rIns="0">
            <a:spAutoFit/>
          </a:bodyPr>
          <a:lstStyle/>
          <a:p>
            <a:pPr algn="ctr">
              <a:lnSpc>
                <a:spcPts val="3840"/>
              </a:lnSpc>
            </a:pPr>
            <a:r>
              <a:rPr lang="en-US" b="true" sz="2400" spc="216">
                <a:solidFill>
                  <a:srgbClr val="000000"/>
                </a:solidFill>
                <a:latin typeface="Roboto Bold"/>
                <a:ea typeface="Roboto Bold"/>
                <a:cs typeface="Roboto Bold"/>
                <a:sym typeface="Roboto Bold"/>
              </a:rPr>
              <a:t>County library management has noted a significant increase in reports from librarians and staff regarding patron demands for social services from these impacted groups. </a:t>
            </a:r>
          </a:p>
          <a:p>
            <a:pPr algn="ctr">
              <a:lnSpc>
                <a:spcPts val="1599"/>
              </a:lnSpc>
            </a:pPr>
          </a:p>
          <a:p>
            <a:pPr algn="ctr">
              <a:lnSpc>
                <a:spcPts val="3840"/>
              </a:lnSpc>
            </a:pPr>
            <a:r>
              <a:rPr lang="en-US" b="true" sz="2400" spc="216">
                <a:solidFill>
                  <a:srgbClr val="000000"/>
                </a:solidFill>
                <a:latin typeface="Roboto Bold"/>
                <a:ea typeface="Roboto Bold"/>
                <a:cs typeface="Roboto Bold"/>
                <a:sym typeface="Roboto Bold"/>
              </a:rPr>
              <a:t>Our staff needs training on how to identify and deal with patrons in crisis. We also need more qualified staff to deal with this ongoing crisis in our community.</a:t>
            </a:r>
          </a:p>
          <a:p>
            <a:pPr algn="ctr">
              <a:lnSpc>
                <a:spcPts val="1599"/>
              </a:lnSpc>
            </a:pPr>
          </a:p>
          <a:p>
            <a:pPr algn="ctr">
              <a:lnSpc>
                <a:spcPts val="3840"/>
              </a:lnSpc>
            </a:pPr>
            <a:r>
              <a:rPr lang="en-US" b="true" sz="2400" spc="216">
                <a:solidFill>
                  <a:srgbClr val="000000"/>
                </a:solidFill>
                <a:latin typeface="Roboto Bold"/>
                <a:ea typeface="Roboto Bold"/>
                <a:cs typeface="Roboto Bold"/>
                <a:sym typeface="Roboto Bold"/>
              </a:rPr>
              <a:t>Our libraries need community partnerships with other agencies, like social workers, to assist our most vulnerable patrons and community members. </a:t>
            </a:r>
          </a:p>
          <a:p>
            <a:pPr algn="ctr">
              <a:lnSpc>
                <a:spcPts val="1599"/>
              </a:lnSpc>
            </a:pPr>
          </a:p>
          <a:p>
            <a:pPr algn="ctr">
              <a:lnSpc>
                <a:spcPts val="3840"/>
              </a:lnSpc>
            </a:pPr>
            <a:r>
              <a:rPr lang="en-US" b="true" sz="2400" spc="216">
                <a:solidFill>
                  <a:srgbClr val="000000"/>
                </a:solidFill>
                <a:latin typeface="Roboto Bold"/>
                <a:ea typeface="Roboto Bold"/>
                <a:cs typeface="Roboto Bold"/>
                <a:sym typeface="Roboto Bold"/>
              </a:rPr>
              <a:t>No matter the struggle, these are still human beings that need dignity and respect. We need to not just be a venue of information, but a place to give help.</a:t>
            </a:r>
          </a:p>
          <a:p>
            <a:pPr algn="ctr" marL="0" indent="0" lvl="0">
              <a:lnSpc>
                <a:spcPts val="3840"/>
              </a:lnSpc>
            </a:pPr>
          </a:p>
        </p:txBody>
      </p:sp>
      <p:grpSp>
        <p:nvGrpSpPr>
          <p:cNvPr name="Group 11" id="11"/>
          <p:cNvGrpSpPr/>
          <p:nvPr/>
        </p:nvGrpSpPr>
        <p:grpSpPr>
          <a:xfrm rot="0">
            <a:off x="-1007152" y="209241"/>
            <a:ext cx="6543541" cy="738301"/>
            <a:chOff x="0" y="0"/>
            <a:chExt cx="8724721" cy="984402"/>
          </a:xfrm>
        </p:grpSpPr>
        <p:grpSp>
          <p:nvGrpSpPr>
            <p:cNvPr name="Group 12" id="12"/>
            <p:cNvGrpSpPr/>
            <p:nvPr/>
          </p:nvGrpSpPr>
          <p:grpSpPr>
            <a:xfrm rot="0">
              <a:off x="0" y="0"/>
              <a:ext cx="8724721" cy="984402"/>
              <a:chOff x="0" y="0"/>
              <a:chExt cx="1794623" cy="202486"/>
            </a:xfrm>
          </p:grpSpPr>
          <p:sp>
            <p:nvSpPr>
              <p:cNvPr name="Freeform 13" id="13"/>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14" id="14"/>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5" id="15"/>
            <p:cNvSpPr/>
            <p:nvPr/>
          </p:nvSpPr>
          <p:spPr>
            <a:xfrm flipH="false" flipV="false" rot="0">
              <a:off x="6882347" y="186571"/>
              <a:ext cx="1009140" cy="611260"/>
            </a:xfrm>
            <a:custGeom>
              <a:avLst/>
              <a:gdLst/>
              <a:ahLst/>
              <a:cxnLst/>
              <a:rect r="r" b="b" t="t" l="l"/>
              <a:pathLst>
                <a:path h="611260" w="1009140">
                  <a:moveTo>
                    <a:pt x="0" y="0"/>
                  </a:moveTo>
                  <a:lnTo>
                    <a:pt x="1009140" y="0"/>
                  </a:lnTo>
                  <a:lnTo>
                    <a:pt x="1009140" y="611260"/>
                  </a:lnTo>
                  <a:lnTo>
                    <a:pt x="0" y="611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1782662" y="164660"/>
              <a:ext cx="5099685" cy="551612"/>
            </a:xfrm>
            <a:prstGeom prst="rect">
              <a:avLst/>
            </a:prstGeom>
          </p:spPr>
          <p:txBody>
            <a:bodyPr anchor="t" rtlCol="false" tIns="0" lIns="0" bIns="0" rIns="0">
              <a:spAutoFit/>
            </a:bodyPr>
            <a:lstStyle/>
            <a:p>
              <a:pPr algn="r">
                <a:lnSpc>
                  <a:spcPts val="3687"/>
                </a:lnSpc>
              </a:pPr>
              <a:r>
                <a:rPr lang="en-US" sz="2304" spc="230">
                  <a:solidFill>
                    <a:srgbClr val="FFF2D8"/>
                  </a:solidFill>
                  <a:latin typeface="Inter"/>
                  <a:ea typeface="Inter"/>
                  <a:cs typeface="Inter"/>
                  <a:sym typeface="Inter"/>
                </a:rPr>
                <a:t>Public Library Group 1</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850" y="0"/>
            <a:ext cx="8660027" cy="10457636"/>
            <a:chOff x="0" y="0"/>
            <a:chExt cx="831433" cy="1004018"/>
          </a:xfrm>
        </p:grpSpPr>
        <p:sp>
          <p:nvSpPr>
            <p:cNvPr name="Freeform 3" id="3"/>
            <p:cNvSpPr/>
            <p:nvPr/>
          </p:nvSpPr>
          <p:spPr>
            <a:xfrm flipH="false" flipV="false" rot="0">
              <a:off x="0" y="0"/>
              <a:ext cx="831433" cy="1004018"/>
            </a:xfrm>
            <a:custGeom>
              <a:avLst/>
              <a:gdLst/>
              <a:ahLst/>
              <a:cxnLst/>
              <a:rect r="r" b="b" t="t" l="l"/>
              <a:pathLst>
                <a:path h="1004018" w="831433">
                  <a:moveTo>
                    <a:pt x="0" y="0"/>
                  </a:moveTo>
                  <a:lnTo>
                    <a:pt x="831433" y="0"/>
                  </a:lnTo>
                  <a:lnTo>
                    <a:pt x="831433" y="1004018"/>
                  </a:lnTo>
                  <a:lnTo>
                    <a:pt x="0" y="1004018"/>
                  </a:lnTo>
                  <a:close/>
                </a:path>
              </a:pathLst>
            </a:custGeom>
            <a:blipFill>
              <a:blip r:embed="rId2"/>
              <a:stretch>
                <a:fillRect l="0" t="-12030" r="0" b="-12030"/>
              </a:stretch>
            </a:blipFill>
          </p:spPr>
        </p:sp>
      </p:grpSp>
      <p:grpSp>
        <p:nvGrpSpPr>
          <p:cNvPr name="Group 4" id="4"/>
          <p:cNvGrpSpPr/>
          <p:nvPr/>
        </p:nvGrpSpPr>
        <p:grpSpPr>
          <a:xfrm rot="0">
            <a:off x="1032550" y="2958221"/>
            <a:ext cx="2198430" cy="4370559"/>
            <a:chOff x="0" y="0"/>
            <a:chExt cx="579010" cy="1151094"/>
          </a:xfrm>
        </p:grpSpPr>
        <p:sp>
          <p:nvSpPr>
            <p:cNvPr name="Freeform 5" id="5"/>
            <p:cNvSpPr/>
            <p:nvPr/>
          </p:nvSpPr>
          <p:spPr>
            <a:xfrm flipH="false" flipV="false" rot="0">
              <a:off x="0" y="0"/>
              <a:ext cx="579010" cy="1151094"/>
            </a:xfrm>
            <a:custGeom>
              <a:avLst/>
              <a:gdLst/>
              <a:ahLst/>
              <a:cxnLst/>
              <a:rect r="r" b="b" t="t" l="l"/>
              <a:pathLst>
                <a:path h="1151094" w="579010">
                  <a:moveTo>
                    <a:pt x="0" y="0"/>
                  </a:moveTo>
                  <a:lnTo>
                    <a:pt x="579010" y="0"/>
                  </a:lnTo>
                  <a:lnTo>
                    <a:pt x="579010" y="1151094"/>
                  </a:lnTo>
                  <a:lnTo>
                    <a:pt x="0" y="1151094"/>
                  </a:lnTo>
                  <a:close/>
                </a:path>
              </a:pathLst>
            </a:custGeom>
            <a:solidFill>
              <a:srgbClr val="113946">
                <a:alpha val="84706"/>
              </a:srgbClr>
            </a:solidFill>
          </p:spPr>
        </p:sp>
        <p:sp>
          <p:nvSpPr>
            <p:cNvPr name="TextBox 6" id="6"/>
            <p:cNvSpPr txBox="true"/>
            <p:nvPr/>
          </p:nvSpPr>
          <p:spPr>
            <a:xfrm>
              <a:off x="0" y="-47625"/>
              <a:ext cx="579010" cy="1198719"/>
            </a:xfrm>
            <a:prstGeom prst="rect">
              <a:avLst/>
            </a:prstGeom>
          </p:spPr>
          <p:txBody>
            <a:bodyPr anchor="ctr" rtlCol="false" tIns="50800" lIns="50800" bIns="50800" rIns="50800"/>
            <a:lstStyle/>
            <a:p>
              <a:pPr algn="ctr">
                <a:lnSpc>
                  <a:spcPts val="3012"/>
                </a:lnSpc>
              </a:pPr>
            </a:p>
          </p:txBody>
        </p:sp>
      </p:grpSp>
      <p:grpSp>
        <p:nvGrpSpPr>
          <p:cNvPr name="Group 7" id="7"/>
          <p:cNvGrpSpPr/>
          <p:nvPr/>
        </p:nvGrpSpPr>
        <p:grpSpPr>
          <a:xfrm rot="0">
            <a:off x="-363549" y="644294"/>
            <a:ext cx="6813960" cy="768813"/>
            <a:chOff x="0" y="0"/>
            <a:chExt cx="1794623" cy="202486"/>
          </a:xfrm>
        </p:grpSpPr>
        <p:sp>
          <p:nvSpPr>
            <p:cNvPr name="Freeform 8" id="8"/>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9" id="9"/>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10" id="10"/>
          <p:cNvSpPr/>
          <p:nvPr/>
        </p:nvSpPr>
        <p:spPr>
          <a:xfrm flipH="false" flipV="false" rot="0">
            <a:off x="5011527" y="790005"/>
            <a:ext cx="788133" cy="477391"/>
          </a:xfrm>
          <a:custGeom>
            <a:avLst/>
            <a:gdLst/>
            <a:ahLst/>
            <a:cxnLst/>
            <a:rect r="r" b="b" t="t" l="l"/>
            <a:pathLst>
              <a:path h="477391" w="788133">
                <a:moveTo>
                  <a:pt x="0" y="0"/>
                </a:moveTo>
                <a:lnTo>
                  <a:pt x="788133" y="0"/>
                </a:lnTo>
                <a:lnTo>
                  <a:pt x="788133" y="477390"/>
                </a:lnTo>
                <a:lnTo>
                  <a:pt x="0" y="4773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028700" y="3733533"/>
            <a:ext cx="7157898" cy="2070979"/>
          </a:xfrm>
          <a:prstGeom prst="rect">
            <a:avLst/>
          </a:prstGeom>
        </p:spPr>
        <p:txBody>
          <a:bodyPr anchor="t" rtlCol="false" tIns="0" lIns="0" bIns="0" rIns="0">
            <a:spAutoFit/>
          </a:bodyPr>
          <a:lstStyle/>
          <a:p>
            <a:pPr algn="l" marL="0" indent="0" lvl="0">
              <a:lnSpc>
                <a:spcPts val="7110"/>
              </a:lnSpc>
            </a:pPr>
            <a:r>
              <a:rPr lang="en-US" b="true" sz="7110" spc="355">
                <a:solidFill>
                  <a:srgbClr val="FFF2D8"/>
                </a:solidFill>
                <a:latin typeface="Helvetica World Bold"/>
                <a:ea typeface="Helvetica World Bold"/>
                <a:cs typeface="Helvetica World Bold"/>
                <a:sym typeface="Helvetica World Bold"/>
              </a:rPr>
              <a:t>SIGNIFICANCE OF STUDY</a:t>
            </a:r>
          </a:p>
        </p:txBody>
      </p:sp>
      <p:sp>
        <p:nvSpPr>
          <p:cNvPr name="TextBox 12" id="12"/>
          <p:cNvSpPr txBox="true"/>
          <p:nvPr/>
        </p:nvSpPr>
        <p:spPr>
          <a:xfrm rot="0">
            <a:off x="8948193" y="1270231"/>
            <a:ext cx="8882493" cy="7004095"/>
          </a:xfrm>
          <a:prstGeom prst="rect">
            <a:avLst/>
          </a:prstGeom>
        </p:spPr>
        <p:txBody>
          <a:bodyPr anchor="t" rtlCol="false" tIns="0" lIns="0" bIns="0" rIns="0">
            <a:spAutoFit/>
          </a:bodyPr>
          <a:lstStyle/>
          <a:p>
            <a:pPr algn="ctr">
              <a:lnSpc>
                <a:spcPts val="5563"/>
              </a:lnSpc>
            </a:pPr>
            <a:r>
              <a:rPr lang="en-US" b="true" sz="3477" spc="312">
                <a:solidFill>
                  <a:srgbClr val="000000"/>
                </a:solidFill>
                <a:latin typeface="Roboto Bold"/>
                <a:ea typeface="Roboto Bold"/>
                <a:cs typeface="Roboto Bold"/>
                <a:sym typeface="Roboto Bold"/>
              </a:rPr>
              <a:t>This research proposal will underscore the crucial role of a social worker in the public library.</a:t>
            </a:r>
          </a:p>
          <a:p>
            <a:pPr algn="ctr">
              <a:lnSpc>
                <a:spcPts val="5563"/>
              </a:lnSpc>
            </a:pPr>
          </a:p>
          <a:p>
            <a:pPr algn="ctr">
              <a:lnSpc>
                <a:spcPts val="5563"/>
              </a:lnSpc>
            </a:pPr>
            <a:r>
              <a:rPr lang="en-US" b="true" sz="3477" spc="312">
                <a:solidFill>
                  <a:srgbClr val="000000"/>
                </a:solidFill>
                <a:latin typeface="Roboto Bold"/>
                <a:ea typeface="Roboto Bold"/>
                <a:cs typeface="Roboto Bold"/>
                <a:sym typeface="Roboto Bold"/>
              </a:rPr>
              <a:t>Patrons in need of and requesting resources that a social worker would be able to provide, will benefit greatly, as will the library itself. </a:t>
            </a:r>
          </a:p>
          <a:p>
            <a:pPr algn="ctr">
              <a:lnSpc>
                <a:spcPts val="5563"/>
              </a:lnSpc>
            </a:pPr>
          </a:p>
          <a:p>
            <a:pPr algn="ctr" marL="0" indent="0" lvl="0">
              <a:lnSpc>
                <a:spcPts val="5563"/>
              </a:lnSpc>
            </a:pPr>
          </a:p>
        </p:txBody>
      </p:sp>
      <p:sp>
        <p:nvSpPr>
          <p:cNvPr name="TextBox 13" id="13"/>
          <p:cNvSpPr txBox="true"/>
          <p:nvPr/>
        </p:nvSpPr>
        <p:spPr>
          <a:xfrm rot="0">
            <a:off x="1028700" y="744593"/>
            <a:ext cx="3982827" cy="459105"/>
          </a:xfrm>
          <a:prstGeom prst="rect">
            <a:avLst/>
          </a:prstGeom>
        </p:spPr>
        <p:txBody>
          <a:bodyPr anchor="t" rtlCol="false" tIns="0" lIns="0" bIns="0" rIns="0">
            <a:spAutoFit/>
          </a:bodyPr>
          <a:lstStyle/>
          <a:p>
            <a:pPr algn="r">
              <a:lnSpc>
                <a:spcPts val="3840"/>
              </a:lnSpc>
            </a:pPr>
            <a:r>
              <a:rPr lang="en-US" sz="2400" spc="240">
                <a:solidFill>
                  <a:srgbClr val="FFF2D8"/>
                </a:solidFill>
                <a:latin typeface="Inter"/>
                <a:ea typeface="Inter"/>
                <a:cs typeface="Inter"/>
                <a:sym typeface="Inter"/>
              </a:rPr>
              <a:t>Public Library Group 1</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988903"/>
            <a:ext cx="18288000" cy="5372717"/>
            <a:chOff x="0" y="0"/>
            <a:chExt cx="3125108" cy="918106"/>
          </a:xfrm>
        </p:grpSpPr>
        <p:sp>
          <p:nvSpPr>
            <p:cNvPr name="Freeform 3" id="3"/>
            <p:cNvSpPr/>
            <p:nvPr/>
          </p:nvSpPr>
          <p:spPr>
            <a:xfrm flipH="false" flipV="false" rot="0">
              <a:off x="0" y="0"/>
              <a:ext cx="3125108" cy="918106"/>
            </a:xfrm>
            <a:custGeom>
              <a:avLst/>
              <a:gdLst/>
              <a:ahLst/>
              <a:cxnLst/>
              <a:rect r="r" b="b" t="t" l="l"/>
              <a:pathLst>
                <a:path h="918106" w="3125108">
                  <a:moveTo>
                    <a:pt x="0" y="0"/>
                  </a:moveTo>
                  <a:lnTo>
                    <a:pt x="3125108" y="0"/>
                  </a:lnTo>
                  <a:lnTo>
                    <a:pt x="3125108" y="918106"/>
                  </a:lnTo>
                  <a:lnTo>
                    <a:pt x="0" y="918106"/>
                  </a:lnTo>
                  <a:close/>
                </a:path>
              </a:pathLst>
            </a:custGeom>
            <a:blipFill>
              <a:blip r:embed="rId2"/>
              <a:stretch>
                <a:fillRect l="0" t="-51052" r="0" b="-51052"/>
              </a:stretch>
            </a:blipFill>
          </p:spPr>
        </p:sp>
      </p:grpSp>
      <p:grpSp>
        <p:nvGrpSpPr>
          <p:cNvPr name="Group 4" id="4"/>
          <p:cNvGrpSpPr/>
          <p:nvPr/>
        </p:nvGrpSpPr>
        <p:grpSpPr>
          <a:xfrm rot="0">
            <a:off x="1028700" y="4187810"/>
            <a:ext cx="16230600" cy="5791348"/>
            <a:chOff x="0" y="0"/>
            <a:chExt cx="4274726" cy="1525293"/>
          </a:xfrm>
        </p:grpSpPr>
        <p:sp>
          <p:nvSpPr>
            <p:cNvPr name="Freeform 5" id="5"/>
            <p:cNvSpPr/>
            <p:nvPr/>
          </p:nvSpPr>
          <p:spPr>
            <a:xfrm flipH="false" flipV="false" rot="0">
              <a:off x="0" y="0"/>
              <a:ext cx="4274726" cy="1525293"/>
            </a:xfrm>
            <a:custGeom>
              <a:avLst/>
              <a:gdLst/>
              <a:ahLst/>
              <a:cxnLst/>
              <a:rect r="r" b="b" t="t" l="l"/>
              <a:pathLst>
                <a:path h="1525293" w="4274726">
                  <a:moveTo>
                    <a:pt x="7155" y="0"/>
                  </a:moveTo>
                  <a:lnTo>
                    <a:pt x="4267571" y="0"/>
                  </a:lnTo>
                  <a:cubicBezTo>
                    <a:pt x="4271523" y="0"/>
                    <a:pt x="4274726" y="3203"/>
                    <a:pt x="4274726" y="7155"/>
                  </a:cubicBezTo>
                  <a:lnTo>
                    <a:pt x="4274726" y="1518138"/>
                  </a:lnTo>
                  <a:cubicBezTo>
                    <a:pt x="4274726" y="1520036"/>
                    <a:pt x="4273972" y="1521856"/>
                    <a:pt x="4272630" y="1523198"/>
                  </a:cubicBezTo>
                  <a:cubicBezTo>
                    <a:pt x="4271289" y="1524539"/>
                    <a:pt x="4269468" y="1525293"/>
                    <a:pt x="4267571" y="1525293"/>
                  </a:cubicBezTo>
                  <a:lnTo>
                    <a:pt x="7155" y="1525293"/>
                  </a:lnTo>
                  <a:cubicBezTo>
                    <a:pt x="5257" y="1525293"/>
                    <a:pt x="3437" y="1524539"/>
                    <a:pt x="2096" y="1523198"/>
                  </a:cubicBezTo>
                  <a:cubicBezTo>
                    <a:pt x="754" y="1521856"/>
                    <a:pt x="0" y="1520036"/>
                    <a:pt x="0" y="1518138"/>
                  </a:cubicBezTo>
                  <a:lnTo>
                    <a:pt x="0" y="7155"/>
                  </a:lnTo>
                  <a:cubicBezTo>
                    <a:pt x="0" y="5257"/>
                    <a:pt x="754" y="3437"/>
                    <a:pt x="2096" y="2096"/>
                  </a:cubicBezTo>
                  <a:cubicBezTo>
                    <a:pt x="3437" y="754"/>
                    <a:pt x="5257" y="0"/>
                    <a:pt x="7155" y="0"/>
                  </a:cubicBezTo>
                  <a:close/>
                </a:path>
              </a:pathLst>
            </a:custGeom>
            <a:solidFill>
              <a:srgbClr val="113946"/>
            </a:solidFill>
          </p:spPr>
        </p:sp>
        <p:sp>
          <p:nvSpPr>
            <p:cNvPr name="TextBox 6" id="6"/>
            <p:cNvSpPr txBox="true"/>
            <p:nvPr/>
          </p:nvSpPr>
          <p:spPr>
            <a:xfrm>
              <a:off x="0" y="-47625"/>
              <a:ext cx="4274726" cy="1572918"/>
            </a:xfrm>
            <a:prstGeom prst="rect">
              <a:avLst/>
            </a:prstGeom>
          </p:spPr>
          <p:txBody>
            <a:bodyPr anchor="ctr" rtlCol="false" tIns="50800" lIns="50800" bIns="50800" rIns="50800"/>
            <a:lstStyle/>
            <a:p>
              <a:pPr algn="ctr">
                <a:lnSpc>
                  <a:spcPts val="3012"/>
                </a:lnSpc>
              </a:pPr>
            </a:p>
          </p:txBody>
        </p:sp>
      </p:grpSp>
      <p:sp>
        <p:nvSpPr>
          <p:cNvPr name="AutoShape 7" id="7"/>
          <p:cNvSpPr/>
          <p:nvPr/>
        </p:nvSpPr>
        <p:spPr>
          <a:xfrm flipV="true">
            <a:off x="6445250" y="4879746"/>
            <a:ext cx="0" cy="4196674"/>
          </a:xfrm>
          <a:prstGeom prst="line">
            <a:avLst/>
          </a:prstGeom>
          <a:ln cap="flat" w="76200">
            <a:solidFill>
              <a:srgbClr val="FFF2D8"/>
            </a:solidFill>
            <a:prstDash val="solid"/>
            <a:headEnd type="none" len="sm" w="sm"/>
            <a:tailEnd type="none" len="sm" w="sm"/>
          </a:ln>
        </p:spPr>
      </p:sp>
      <p:sp>
        <p:nvSpPr>
          <p:cNvPr name="AutoShape 8" id="8"/>
          <p:cNvSpPr/>
          <p:nvPr/>
        </p:nvSpPr>
        <p:spPr>
          <a:xfrm flipV="true">
            <a:off x="11842750" y="4879746"/>
            <a:ext cx="0" cy="4196674"/>
          </a:xfrm>
          <a:prstGeom prst="line">
            <a:avLst/>
          </a:prstGeom>
          <a:ln cap="flat" w="76200">
            <a:solidFill>
              <a:srgbClr val="FFF2D8"/>
            </a:solidFill>
            <a:prstDash val="solid"/>
            <a:headEnd type="none" len="sm" w="sm"/>
            <a:tailEnd type="none" len="sm" w="sm"/>
          </a:ln>
        </p:spPr>
      </p:sp>
      <p:sp>
        <p:nvSpPr>
          <p:cNvPr name="TextBox 9" id="9"/>
          <p:cNvSpPr txBox="true"/>
          <p:nvPr/>
        </p:nvSpPr>
        <p:spPr>
          <a:xfrm rot="0">
            <a:off x="4492190" y="713333"/>
            <a:ext cx="12767110" cy="902971"/>
          </a:xfrm>
          <a:prstGeom prst="rect">
            <a:avLst/>
          </a:prstGeom>
        </p:spPr>
        <p:txBody>
          <a:bodyPr anchor="t" rtlCol="false" tIns="0" lIns="0" bIns="0" rIns="0">
            <a:spAutoFit/>
          </a:bodyPr>
          <a:lstStyle/>
          <a:p>
            <a:pPr algn="ctr" marL="0" indent="0" lvl="0">
              <a:lnSpc>
                <a:spcPts val="6000"/>
              </a:lnSpc>
            </a:pPr>
            <a:r>
              <a:rPr lang="en-US" b="true" sz="6000" spc="300">
                <a:solidFill>
                  <a:srgbClr val="113946"/>
                </a:solidFill>
                <a:latin typeface="Helvetica World Bold"/>
                <a:ea typeface="Helvetica World Bold"/>
                <a:cs typeface="Helvetica World Bold"/>
                <a:sym typeface="Helvetica World Bold"/>
              </a:rPr>
              <a:t>RESEARCH GOALS</a:t>
            </a:r>
          </a:p>
        </p:txBody>
      </p:sp>
      <p:sp>
        <p:nvSpPr>
          <p:cNvPr name="TextBox 10" id="10"/>
          <p:cNvSpPr txBox="true"/>
          <p:nvPr/>
        </p:nvSpPr>
        <p:spPr>
          <a:xfrm rot="0">
            <a:off x="1028700" y="1644609"/>
            <a:ext cx="16230600" cy="1020444"/>
          </a:xfrm>
          <a:prstGeom prst="rect">
            <a:avLst/>
          </a:prstGeom>
        </p:spPr>
        <p:txBody>
          <a:bodyPr anchor="t" rtlCol="false" tIns="0" lIns="0" bIns="0" rIns="0">
            <a:spAutoFit/>
          </a:bodyPr>
          <a:lstStyle/>
          <a:p>
            <a:pPr algn="ctr" marL="0" indent="0" lvl="0">
              <a:lnSpc>
                <a:spcPts val="4160"/>
              </a:lnSpc>
            </a:pPr>
            <a:r>
              <a:rPr lang="en-US" sz="2600" spc="234">
                <a:solidFill>
                  <a:srgbClr val="000000"/>
                </a:solidFill>
                <a:latin typeface="Roboto"/>
                <a:ea typeface="Roboto"/>
                <a:cs typeface="Roboto"/>
                <a:sym typeface="Roboto"/>
              </a:rPr>
              <a:t>The overall goal of this study is to explore how public libraries play an active and meaningful role in supporting patrons in crisis by integrating social work services</a:t>
            </a:r>
          </a:p>
        </p:txBody>
      </p:sp>
      <p:sp>
        <p:nvSpPr>
          <p:cNvPr name="TextBox 11" id="11"/>
          <p:cNvSpPr txBox="true"/>
          <p:nvPr/>
        </p:nvSpPr>
        <p:spPr>
          <a:xfrm rot="0">
            <a:off x="6882286" y="5948922"/>
            <a:ext cx="4531839" cy="543559"/>
          </a:xfrm>
          <a:prstGeom prst="rect">
            <a:avLst/>
          </a:prstGeom>
        </p:spPr>
        <p:txBody>
          <a:bodyPr anchor="t" rtlCol="false" tIns="0" lIns="0" bIns="0" rIns="0">
            <a:spAutoFit/>
          </a:bodyPr>
          <a:lstStyle/>
          <a:p>
            <a:pPr algn="ctr" marL="0" indent="0" lvl="0">
              <a:lnSpc>
                <a:spcPts val="4480"/>
              </a:lnSpc>
            </a:pPr>
            <a:r>
              <a:rPr lang="en-US" b="true" sz="2800" spc="252">
                <a:solidFill>
                  <a:srgbClr val="FFF2D8"/>
                </a:solidFill>
                <a:latin typeface="Roboto Bold"/>
                <a:ea typeface="Roboto Bold"/>
                <a:cs typeface="Roboto Bold"/>
                <a:sym typeface="Roboto Bold"/>
              </a:rPr>
              <a:t>STAFF TRAINING</a:t>
            </a:r>
          </a:p>
        </p:txBody>
      </p:sp>
      <p:sp>
        <p:nvSpPr>
          <p:cNvPr name="TextBox 12" id="12"/>
          <p:cNvSpPr txBox="true"/>
          <p:nvPr/>
        </p:nvSpPr>
        <p:spPr>
          <a:xfrm rot="0">
            <a:off x="1231824" y="5948922"/>
            <a:ext cx="5037762" cy="543559"/>
          </a:xfrm>
          <a:prstGeom prst="rect">
            <a:avLst/>
          </a:prstGeom>
        </p:spPr>
        <p:txBody>
          <a:bodyPr anchor="t" rtlCol="false" tIns="0" lIns="0" bIns="0" rIns="0">
            <a:spAutoFit/>
          </a:bodyPr>
          <a:lstStyle/>
          <a:p>
            <a:pPr algn="ctr" marL="0" indent="0" lvl="0">
              <a:lnSpc>
                <a:spcPts val="4480"/>
              </a:lnSpc>
            </a:pPr>
            <a:r>
              <a:rPr lang="en-US" b="true" sz="2800" spc="252">
                <a:solidFill>
                  <a:srgbClr val="FFF2D8"/>
                </a:solidFill>
                <a:latin typeface="Roboto Bold"/>
                <a:ea typeface="Roboto Bold"/>
                <a:cs typeface="Roboto Bold"/>
                <a:sym typeface="Roboto Bold"/>
              </a:rPr>
              <a:t>IDENTIFYING NEEDS</a:t>
            </a:r>
          </a:p>
        </p:txBody>
      </p:sp>
      <p:sp>
        <p:nvSpPr>
          <p:cNvPr name="TextBox 13" id="13"/>
          <p:cNvSpPr txBox="true"/>
          <p:nvPr/>
        </p:nvSpPr>
        <p:spPr>
          <a:xfrm rot="0">
            <a:off x="11880808" y="5667934"/>
            <a:ext cx="5378492" cy="1105534"/>
          </a:xfrm>
          <a:prstGeom prst="rect">
            <a:avLst/>
          </a:prstGeom>
        </p:spPr>
        <p:txBody>
          <a:bodyPr anchor="t" rtlCol="false" tIns="0" lIns="0" bIns="0" rIns="0">
            <a:spAutoFit/>
          </a:bodyPr>
          <a:lstStyle/>
          <a:p>
            <a:pPr algn="ctr" marL="0" indent="0" lvl="0">
              <a:lnSpc>
                <a:spcPts val="4480"/>
              </a:lnSpc>
            </a:pPr>
            <a:r>
              <a:rPr lang="en-US" b="true" sz="2800" spc="252">
                <a:solidFill>
                  <a:srgbClr val="FFF2D8"/>
                </a:solidFill>
                <a:latin typeface="Roboto Bold"/>
                <a:ea typeface="Roboto Bold"/>
                <a:cs typeface="Roboto Bold"/>
                <a:sym typeface="Roboto Bold"/>
              </a:rPr>
              <a:t>HIRING &amp; SELECTION PROCESS</a:t>
            </a:r>
          </a:p>
        </p:txBody>
      </p:sp>
      <p:sp>
        <p:nvSpPr>
          <p:cNvPr name="TextBox 14" id="14"/>
          <p:cNvSpPr txBox="true"/>
          <p:nvPr/>
        </p:nvSpPr>
        <p:spPr>
          <a:xfrm rot="0">
            <a:off x="6616700" y="7007801"/>
            <a:ext cx="5054600" cy="2612389"/>
          </a:xfrm>
          <a:prstGeom prst="rect">
            <a:avLst/>
          </a:prstGeom>
        </p:spPr>
        <p:txBody>
          <a:bodyPr anchor="t" rtlCol="false" tIns="0" lIns="0" bIns="0" rIns="0">
            <a:spAutoFit/>
          </a:bodyPr>
          <a:lstStyle/>
          <a:p>
            <a:pPr algn="ctr">
              <a:lnSpc>
                <a:spcPts val="3520"/>
              </a:lnSpc>
            </a:pPr>
            <a:r>
              <a:rPr lang="en-US" sz="2200" spc="198">
                <a:solidFill>
                  <a:srgbClr val="FFF2D8"/>
                </a:solidFill>
                <a:latin typeface="Roboto"/>
                <a:ea typeface="Roboto"/>
                <a:cs typeface="Roboto"/>
                <a:sym typeface="Roboto"/>
              </a:rPr>
              <a:t>What types of staff training and patron programming are necessary for librarians and in-house social workers to effectively meet these needs?</a:t>
            </a:r>
          </a:p>
          <a:p>
            <a:pPr algn="ctr" marL="0" indent="0" lvl="0">
              <a:lnSpc>
                <a:spcPts val="3520"/>
              </a:lnSpc>
            </a:pPr>
          </a:p>
        </p:txBody>
      </p:sp>
      <p:sp>
        <p:nvSpPr>
          <p:cNvPr name="TextBox 15" id="15"/>
          <p:cNvSpPr txBox="true"/>
          <p:nvPr/>
        </p:nvSpPr>
        <p:spPr>
          <a:xfrm rot="0">
            <a:off x="1488999" y="6627408"/>
            <a:ext cx="4784801" cy="2949940"/>
          </a:xfrm>
          <a:prstGeom prst="rect">
            <a:avLst/>
          </a:prstGeom>
        </p:spPr>
        <p:txBody>
          <a:bodyPr anchor="t" rtlCol="false" tIns="0" lIns="0" bIns="0" rIns="0">
            <a:spAutoFit/>
          </a:bodyPr>
          <a:lstStyle/>
          <a:p>
            <a:pPr algn="ctr">
              <a:lnSpc>
                <a:spcPts val="3400"/>
              </a:lnSpc>
            </a:pPr>
            <a:r>
              <a:rPr lang="en-US" sz="2125" spc="191">
                <a:solidFill>
                  <a:srgbClr val="FFF2D8"/>
                </a:solidFill>
                <a:latin typeface="Roboto"/>
                <a:ea typeface="Roboto"/>
                <a:cs typeface="Roboto"/>
                <a:sym typeface="Roboto"/>
              </a:rPr>
              <a:t>What social and informational needs can public librarians help identify when supporting the integration of social services in public libraries, as opposed to merely serving as a venue?</a:t>
            </a:r>
          </a:p>
          <a:p>
            <a:pPr algn="ctr" marL="0" indent="0" lvl="0">
              <a:lnSpc>
                <a:spcPts val="3400"/>
              </a:lnSpc>
            </a:pPr>
          </a:p>
        </p:txBody>
      </p:sp>
      <p:sp>
        <p:nvSpPr>
          <p:cNvPr name="TextBox 16" id="16"/>
          <p:cNvSpPr txBox="true"/>
          <p:nvPr/>
        </p:nvSpPr>
        <p:spPr>
          <a:xfrm rot="0">
            <a:off x="12082793" y="7403109"/>
            <a:ext cx="4974522" cy="2174239"/>
          </a:xfrm>
          <a:prstGeom prst="rect">
            <a:avLst/>
          </a:prstGeom>
        </p:spPr>
        <p:txBody>
          <a:bodyPr anchor="t" rtlCol="false" tIns="0" lIns="0" bIns="0" rIns="0">
            <a:spAutoFit/>
          </a:bodyPr>
          <a:lstStyle/>
          <a:p>
            <a:pPr algn="ctr">
              <a:lnSpc>
                <a:spcPts val="3520"/>
              </a:lnSpc>
            </a:pPr>
            <a:r>
              <a:rPr lang="en-US" sz="2200" spc="198">
                <a:solidFill>
                  <a:srgbClr val="FFF2D8"/>
                </a:solidFill>
                <a:latin typeface="Roboto"/>
                <a:ea typeface="Roboto"/>
                <a:cs typeface="Roboto"/>
                <a:sym typeface="Roboto"/>
              </a:rPr>
              <a:t>How do public libraries approach the hiring and selection of social workers who will collaborate effectively with librarians?</a:t>
            </a:r>
          </a:p>
          <a:p>
            <a:pPr algn="ctr" marL="0" indent="0" lvl="0">
              <a:lnSpc>
                <a:spcPts val="3520"/>
              </a:lnSpc>
            </a:pPr>
          </a:p>
        </p:txBody>
      </p:sp>
      <p:sp>
        <p:nvSpPr>
          <p:cNvPr name="TextBox 17" id="17"/>
          <p:cNvSpPr txBox="true"/>
          <p:nvPr/>
        </p:nvSpPr>
        <p:spPr>
          <a:xfrm rot="0">
            <a:off x="1484786" y="4340210"/>
            <a:ext cx="4531839" cy="1350169"/>
          </a:xfrm>
          <a:prstGeom prst="rect">
            <a:avLst/>
          </a:prstGeom>
        </p:spPr>
        <p:txBody>
          <a:bodyPr anchor="t" rtlCol="false" tIns="0" lIns="0" bIns="0" rIns="0">
            <a:spAutoFit/>
          </a:bodyPr>
          <a:lstStyle/>
          <a:p>
            <a:pPr algn="ctr" marL="0" indent="0" lvl="0">
              <a:lnSpc>
                <a:spcPts val="9000"/>
              </a:lnSpc>
            </a:pPr>
            <a:r>
              <a:rPr lang="en-US" b="true" sz="9000">
                <a:solidFill>
                  <a:srgbClr val="FFF2D8"/>
                </a:solidFill>
                <a:latin typeface="Helvetica World Bold"/>
                <a:ea typeface="Helvetica World Bold"/>
                <a:cs typeface="Helvetica World Bold"/>
                <a:sym typeface="Helvetica World Bold"/>
              </a:rPr>
              <a:t>01</a:t>
            </a:r>
          </a:p>
        </p:txBody>
      </p:sp>
      <p:sp>
        <p:nvSpPr>
          <p:cNvPr name="TextBox 18" id="18"/>
          <p:cNvSpPr txBox="true"/>
          <p:nvPr/>
        </p:nvSpPr>
        <p:spPr>
          <a:xfrm rot="0">
            <a:off x="6882286" y="4340210"/>
            <a:ext cx="4531839" cy="1350169"/>
          </a:xfrm>
          <a:prstGeom prst="rect">
            <a:avLst/>
          </a:prstGeom>
        </p:spPr>
        <p:txBody>
          <a:bodyPr anchor="t" rtlCol="false" tIns="0" lIns="0" bIns="0" rIns="0">
            <a:spAutoFit/>
          </a:bodyPr>
          <a:lstStyle/>
          <a:p>
            <a:pPr algn="ctr" marL="0" indent="0" lvl="0">
              <a:lnSpc>
                <a:spcPts val="9000"/>
              </a:lnSpc>
            </a:pPr>
            <a:r>
              <a:rPr lang="en-US" b="true" sz="9000">
                <a:solidFill>
                  <a:srgbClr val="FFF2D8"/>
                </a:solidFill>
                <a:latin typeface="Helvetica World Bold"/>
                <a:ea typeface="Helvetica World Bold"/>
                <a:cs typeface="Helvetica World Bold"/>
                <a:sym typeface="Helvetica World Bold"/>
              </a:rPr>
              <a:t>02</a:t>
            </a:r>
          </a:p>
        </p:txBody>
      </p:sp>
      <p:sp>
        <p:nvSpPr>
          <p:cNvPr name="TextBox 19" id="19"/>
          <p:cNvSpPr txBox="true"/>
          <p:nvPr/>
        </p:nvSpPr>
        <p:spPr>
          <a:xfrm rot="0">
            <a:off x="12271375" y="4340210"/>
            <a:ext cx="4531839" cy="1350169"/>
          </a:xfrm>
          <a:prstGeom prst="rect">
            <a:avLst/>
          </a:prstGeom>
        </p:spPr>
        <p:txBody>
          <a:bodyPr anchor="t" rtlCol="false" tIns="0" lIns="0" bIns="0" rIns="0">
            <a:spAutoFit/>
          </a:bodyPr>
          <a:lstStyle/>
          <a:p>
            <a:pPr algn="ctr" marL="0" indent="0" lvl="0">
              <a:lnSpc>
                <a:spcPts val="9000"/>
              </a:lnSpc>
            </a:pPr>
            <a:r>
              <a:rPr lang="en-US" b="true" sz="9000">
                <a:solidFill>
                  <a:srgbClr val="FFF2D8"/>
                </a:solidFill>
                <a:latin typeface="Helvetica World Bold"/>
                <a:ea typeface="Helvetica World Bold"/>
                <a:cs typeface="Helvetica World Bold"/>
                <a:sym typeface="Helvetica World Bold"/>
              </a:rPr>
              <a:t>03</a:t>
            </a:r>
          </a:p>
        </p:txBody>
      </p:sp>
      <p:grpSp>
        <p:nvGrpSpPr>
          <p:cNvPr name="Group 20" id="20"/>
          <p:cNvGrpSpPr/>
          <p:nvPr/>
        </p:nvGrpSpPr>
        <p:grpSpPr>
          <a:xfrm rot="0">
            <a:off x="-616511" y="368783"/>
            <a:ext cx="6633136" cy="748410"/>
            <a:chOff x="0" y="0"/>
            <a:chExt cx="8844181" cy="997880"/>
          </a:xfrm>
        </p:grpSpPr>
        <p:grpSp>
          <p:nvGrpSpPr>
            <p:cNvPr name="Group 21" id="21"/>
            <p:cNvGrpSpPr/>
            <p:nvPr/>
          </p:nvGrpSpPr>
          <p:grpSpPr>
            <a:xfrm rot="0">
              <a:off x="0" y="0"/>
              <a:ext cx="8844181" cy="997880"/>
              <a:chOff x="0" y="0"/>
              <a:chExt cx="1794623" cy="202486"/>
            </a:xfrm>
          </p:grpSpPr>
          <p:sp>
            <p:nvSpPr>
              <p:cNvPr name="Freeform 22" id="22"/>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23" id="23"/>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24" id="24"/>
            <p:cNvSpPr/>
            <p:nvPr/>
          </p:nvSpPr>
          <p:spPr>
            <a:xfrm flipH="false" flipV="false" rot="0">
              <a:off x="6976581" y="189126"/>
              <a:ext cx="1022957" cy="619629"/>
            </a:xfrm>
            <a:custGeom>
              <a:avLst/>
              <a:gdLst/>
              <a:ahLst/>
              <a:cxnLst/>
              <a:rect r="r" b="b" t="t" l="l"/>
              <a:pathLst>
                <a:path h="619629" w="1022957">
                  <a:moveTo>
                    <a:pt x="0" y="0"/>
                  </a:moveTo>
                  <a:lnTo>
                    <a:pt x="1022958" y="0"/>
                  </a:lnTo>
                  <a:lnTo>
                    <a:pt x="1022958" y="619629"/>
                  </a:lnTo>
                  <a:lnTo>
                    <a:pt x="0" y="6196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5" id="25"/>
            <p:cNvSpPr txBox="true"/>
            <p:nvPr/>
          </p:nvSpPr>
          <p:spPr>
            <a:xfrm rot="0">
              <a:off x="1807070" y="158564"/>
              <a:ext cx="5169511" cy="567516"/>
            </a:xfrm>
            <a:prstGeom prst="rect">
              <a:avLst/>
            </a:prstGeom>
          </p:spPr>
          <p:txBody>
            <a:bodyPr anchor="t" rtlCol="false" tIns="0" lIns="0" bIns="0" rIns="0">
              <a:spAutoFit/>
            </a:bodyPr>
            <a:lstStyle/>
            <a:p>
              <a:pPr algn="r">
                <a:lnSpc>
                  <a:spcPts val="3738"/>
                </a:lnSpc>
              </a:pPr>
              <a:r>
                <a:rPr lang="en-US" sz="2336" spc="233">
                  <a:solidFill>
                    <a:srgbClr val="FFF2D8"/>
                  </a:solidFill>
                  <a:latin typeface="Inter"/>
                  <a:ea typeface="Inter"/>
                  <a:cs typeface="Inter"/>
                  <a:sym typeface="Inter"/>
                </a:rPr>
                <a:t>Public Library Group 1</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60329" y="0"/>
            <a:ext cx="4383488" cy="8915453"/>
            <a:chOff x="0" y="0"/>
            <a:chExt cx="1154499" cy="2348103"/>
          </a:xfrm>
        </p:grpSpPr>
        <p:sp>
          <p:nvSpPr>
            <p:cNvPr name="Freeform 3" id="3"/>
            <p:cNvSpPr/>
            <p:nvPr/>
          </p:nvSpPr>
          <p:spPr>
            <a:xfrm flipH="false" flipV="false" rot="0">
              <a:off x="0" y="0"/>
              <a:ext cx="1154499" cy="2348103"/>
            </a:xfrm>
            <a:custGeom>
              <a:avLst/>
              <a:gdLst/>
              <a:ahLst/>
              <a:cxnLst/>
              <a:rect r="r" b="b" t="t" l="l"/>
              <a:pathLst>
                <a:path h="2348103" w="1154499">
                  <a:moveTo>
                    <a:pt x="0" y="0"/>
                  </a:moveTo>
                  <a:lnTo>
                    <a:pt x="1154499" y="0"/>
                  </a:lnTo>
                  <a:lnTo>
                    <a:pt x="1154499" y="2348103"/>
                  </a:lnTo>
                  <a:lnTo>
                    <a:pt x="0" y="2348103"/>
                  </a:lnTo>
                  <a:close/>
                </a:path>
              </a:pathLst>
            </a:custGeom>
            <a:solidFill>
              <a:srgbClr val="113946"/>
            </a:solidFill>
          </p:spPr>
        </p:sp>
        <p:sp>
          <p:nvSpPr>
            <p:cNvPr name="TextBox 4" id="4"/>
            <p:cNvSpPr txBox="true"/>
            <p:nvPr/>
          </p:nvSpPr>
          <p:spPr>
            <a:xfrm>
              <a:off x="0" y="-47625"/>
              <a:ext cx="1154499" cy="2395728"/>
            </a:xfrm>
            <a:prstGeom prst="rect">
              <a:avLst/>
            </a:prstGeom>
          </p:spPr>
          <p:txBody>
            <a:bodyPr anchor="ctr" rtlCol="false" tIns="50800" lIns="50800" bIns="50800" rIns="50800"/>
            <a:lstStyle/>
            <a:p>
              <a:pPr algn="ctr">
                <a:lnSpc>
                  <a:spcPts val="3012"/>
                </a:lnSpc>
              </a:pPr>
            </a:p>
          </p:txBody>
        </p:sp>
      </p:grpSp>
      <p:grpSp>
        <p:nvGrpSpPr>
          <p:cNvPr name="Group 5" id="5"/>
          <p:cNvGrpSpPr/>
          <p:nvPr/>
        </p:nvGrpSpPr>
        <p:grpSpPr>
          <a:xfrm rot="0">
            <a:off x="0" y="392515"/>
            <a:ext cx="5016182" cy="7963343"/>
            <a:chOff x="0" y="0"/>
            <a:chExt cx="857180" cy="1360800"/>
          </a:xfrm>
        </p:grpSpPr>
        <p:sp>
          <p:nvSpPr>
            <p:cNvPr name="Freeform 6" id="6"/>
            <p:cNvSpPr/>
            <p:nvPr/>
          </p:nvSpPr>
          <p:spPr>
            <a:xfrm flipH="false" flipV="false" rot="0">
              <a:off x="0" y="0"/>
              <a:ext cx="857180" cy="1360800"/>
            </a:xfrm>
            <a:custGeom>
              <a:avLst/>
              <a:gdLst/>
              <a:ahLst/>
              <a:cxnLst/>
              <a:rect r="r" b="b" t="t" l="l"/>
              <a:pathLst>
                <a:path h="1360800" w="857180">
                  <a:moveTo>
                    <a:pt x="0" y="0"/>
                  </a:moveTo>
                  <a:lnTo>
                    <a:pt x="857180" y="0"/>
                  </a:lnTo>
                  <a:lnTo>
                    <a:pt x="857180" y="1360800"/>
                  </a:lnTo>
                  <a:lnTo>
                    <a:pt x="0" y="1360800"/>
                  </a:lnTo>
                  <a:close/>
                </a:path>
              </a:pathLst>
            </a:custGeom>
            <a:blipFill>
              <a:blip r:embed="rId2"/>
              <a:stretch>
                <a:fillRect l="-80546" t="0" r="-57732" b="0"/>
              </a:stretch>
            </a:blipFill>
          </p:spPr>
        </p:sp>
      </p:grpSp>
      <p:sp>
        <p:nvSpPr>
          <p:cNvPr name="AutoShape 7" id="7"/>
          <p:cNvSpPr/>
          <p:nvPr/>
        </p:nvSpPr>
        <p:spPr>
          <a:xfrm flipV="true">
            <a:off x="8519448" y="0"/>
            <a:ext cx="0" cy="10287000"/>
          </a:xfrm>
          <a:prstGeom prst="line">
            <a:avLst/>
          </a:prstGeom>
          <a:ln cap="flat" w="47625">
            <a:solidFill>
              <a:srgbClr val="BCA37F"/>
            </a:solidFill>
            <a:prstDash val="solid"/>
            <a:headEnd type="none" len="sm" w="sm"/>
            <a:tailEnd type="none" len="sm" w="sm"/>
          </a:ln>
        </p:spPr>
      </p:sp>
      <p:grpSp>
        <p:nvGrpSpPr>
          <p:cNvPr name="Group 8" id="8"/>
          <p:cNvGrpSpPr/>
          <p:nvPr/>
        </p:nvGrpSpPr>
        <p:grpSpPr>
          <a:xfrm rot="0">
            <a:off x="7878794" y="1028700"/>
            <a:ext cx="1249105" cy="124910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0" id="10"/>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grpSp>
        <p:nvGrpSpPr>
          <p:cNvPr name="Group 11" id="11"/>
          <p:cNvGrpSpPr/>
          <p:nvPr/>
        </p:nvGrpSpPr>
        <p:grpSpPr>
          <a:xfrm rot="0">
            <a:off x="7894895" y="5988918"/>
            <a:ext cx="1249105" cy="124910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92970" y="0"/>
                  </a:moveTo>
                  <a:lnTo>
                    <a:pt x="719830" y="0"/>
                  </a:lnTo>
                  <a:cubicBezTo>
                    <a:pt x="744487" y="0"/>
                    <a:pt x="768135" y="9795"/>
                    <a:pt x="785570" y="27230"/>
                  </a:cubicBezTo>
                  <a:cubicBezTo>
                    <a:pt x="803005" y="44665"/>
                    <a:pt x="812800" y="68313"/>
                    <a:pt x="812800" y="92970"/>
                  </a:cubicBezTo>
                  <a:lnTo>
                    <a:pt x="812800" y="719830"/>
                  </a:lnTo>
                  <a:cubicBezTo>
                    <a:pt x="812800" y="744487"/>
                    <a:pt x="803005" y="768135"/>
                    <a:pt x="785570" y="785570"/>
                  </a:cubicBezTo>
                  <a:cubicBezTo>
                    <a:pt x="768135" y="803005"/>
                    <a:pt x="744487" y="812800"/>
                    <a:pt x="719830" y="812800"/>
                  </a:cubicBezTo>
                  <a:lnTo>
                    <a:pt x="92970" y="812800"/>
                  </a:lnTo>
                  <a:cubicBezTo>
                    <a:pt x="68313" y="812800"/>
                    <a:pt x="44665" y="803005"/>
                    <a:pt x="27230" y="785570"/>
                  </a:cubicBezTo>
                  <a:cubicBezTo>
                    <a:pt x="9795" y="768135"/>
                    <a:pt x="0" y="744487"/>
                    <a:pt x="0" y="719830"/>
                  </a:cubicBezTo>
                  <a:lnTo>
                    <a:pt x="0" y="92970"/>
                  </a:lnTo>
                  <a:cubicBezTo>
                    <a:pt x="0" y="68313"/>
                    <a:pt x="9795" y="44665"/>
                    <a:pt x="27230" y="27230"/>
                  </a:cubicBezTo>
                  <a:cubicBezTo>
                    <a:pt x="44665" y="9795"/>
                    <a:pt x="68313" y="0"/>
                    <a:pt x="92970" y="0"/>
                  </a:cubicBezTo>
                  <a:close/>
                </a:path>
              </a:pathLst>
            </a:custGeom>
            <a:solidFill>
              <a:srgbClr val="BCA37F"/>
            </a:solidFill>
          </p:spPr>
        </p:sp>
        <p:sp>
          <p:nvSpPr>
            <p:cNvPr name="TextBox 13" id="13"/>
            <p:cNvSpPr txBox="true"/>
            <p:nvPr/>
          </p:nvSpPr>
          <p:spPr>
            <a:xfrm>
              <a:off x="0" y="-95250"/>
              <a:ext cx="812800" cy="908050"/>
            </a:xfrm>
            <a:prstGeom prst="rect">
              <a:avLst/>
            </a:prstGeom>
          </p:spPr>
          <p:txBody>
            <a:bodyPr anchor="ctr" rtlCol="false" tIns="50800" lIns="50800" bIns="50800" rIns="50800"/>
            <a:lstStyle/>
            <a:p>
              <a:pPr algn="ctr">
                <a:lnSpc>
                  <a:spcPts val="3520"/>
                </a:lnSpc>
              </a:pPr>
            </a:p>
          </p:txBody>
        </p:sp>
      </p:grpSp>
      <p:sp>
        <p:nvSpPr>
          <p:cNvPr name="Freeform 14" id="14"/>
          <p:cNvSpPr/>
          <p:nvPr/>
        </p:nvSpPr>
        <p:spPr>
          <a:xfrm flipH="false" flipV="false" rot="0">
            <a:off x="8073473" y="1239480"/>
            <a:ext cx="827545" cy="827545"/>
          </a:xfrm>
          <a:custGeom>
            <a:avLst/>
            <a:gdLst/>
            <a:ahLst/>
            <a:cxnLst/>
            <a:rect r="r" b="b" t="t" l="l"/>
            <a:pathLst>
              <a:path h="827545" w="827545">
                <a:moveTo>
                  <a:pt x="0" y="0"/>
                </a:moveTo>
                <a:lnTo>
                  <a:pt x="827545" y="0"/>
                </a:lnTo>
                <a:lnTo>
                  <a:pt x="827545" y="827545"/>
                </a:lnTo>
                <a:lnTo>
                  <a:pt x="0" y="8275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8089574" y="6199697"/>
            <a:ext cx="827545" cy="827545"/>
          </a:xfrm>
          <a:custGeom>
            <a:avLst/>
            <a:gdLst/>
            <a:ahLst/>
            <a:cxnLst/>
            <a:rect r="r" b="b" t="t" l="l"/>
            <a:pathLst>
              <a:path h="827545" w="827545">
                <a:moveTo>
                  <a:pt x="0" y="0"/>
                </a:moveTo>
                <a:lnTo>
                  <a:pt x="827545" y="0"/>
                </a:lnTo>
                <a:lnTo>
                  <a:pt x="827545" y="827545"/>
                </a:lnTo>
                <a:lnTo>
                  <a:pt x="0" y="8275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028700" y="5884131"/>
            <a:ext cx="6158623" cy="827677"/>
          </a:xfrm>
          <a:prstGeom prst="rect">
            <a:avLst/>
          </a:prstGeom>
        </p:spPr>
        <p:txBody>
          <a:bodyPr anchor="t" rtlCol="false" tIns="0" lIns="0" bIns="0" rIns="0">
            <a:spAutoFit/>
          </a:bodyPr>
          <a:lstStyle/>
          <a:p>
            <a:pPr algn="l" marL="0" indent="0" lvl="0">
              <a:lnSpc>
                <a:spcPts val="5522"/>
              </a:lnSpc>
            </a:pPr>
            <a:r>
              <a:rPr lang="en-US" b="true" sz="5522" spc="276">
                <a:solidFill>
                  <a:srgbClr val="FFF2D8"/>
                </a:solidFill>
                <a:latin typeface="Helvetica World Bold"/>
                <a:ea typeface="Helvetica World Bold"/>
                <a:cs typeface="Helvetica World Bold"/>
                <a:sym typeface="Helvetica World Bold"/>
              </a:rPr>
              <a:t>METHODOLOGY</a:t>
            </a:r>
          </a:p>
        </p:txBody>
      </p:sp>
      <p:sp>
        <p:nvSpPr>
          <p:cNvPr name="TextBox 17" id="17"/>
          <p:cNvSpPr txBox="true"/>
          <p:nvPr/>
        </p:nvSpPr>
        <p:spPr>
          <a:xfrm rot="0">
            <a:off x="9569599" y="1462485"/>
            <a:ext cx="7689701" cy="2911702"/>
          </a:xfrm>
          <a:prstGeom prst="rect">
            <a:avLst/>
          </a:prstGeom>
        </p:spPr>
        <p:txBody>
          <a:bodyPr anchor="t" rtlCol="false" tIns="0" lIns="0" bIns="0" rIns="0">
            <a:spAutoFit/>
          </a:bodyPr>
          <a:lstStyle/>
          <a:p>
            <a:pPr algn="just" marL="0" indent="0" lvl="0">
              <a:lnSpc>
                <a:spcPts val="3360"/>
              </a:lnSpc>
            </a:pPr>
            <a:r>
              <a:rPr lang="en-US" sz="2100" spc="189">
                <a:solidFill>
                  <a:srgbClr val="000000"/>
                </a:solidFill>
                <a:latin typeface="Roboto"/>
                <a:ea typeface="Roboto"/>
                <a:cs typeface="Roboto"/>
                <a:sym typeface="Roboto"/>
              </a:rPr>
              <a:t>Qualitative research methods involve collecting and analyzing non-numerical data to explore the underlying motivations, perceptions, and behaviors of individuals. In our research proposal, qualitative methods will be utilized to gain in-depth insights into consumer preferences, attitudes, and experiences related to the new product.</a:t>
            </a:r>
          </a:p>
        </p:txBody>
      </p:sp>
      <p:sp>
        <p:nvSpPr>
          <p:cNvPr name="TextBox 18" id="18"/>
          <p:cNvSpPr txBox="true"/>
          <p:nvPr/>
        </p:nvSpPr>
        <p:spPr>
          <a:xfrm rot="0">
            <a:off x="9569599" y="6422703"/>
            <a:ext cx="7689701" cy="2492751"/>
          </a:xfrm>
          <a:prstGeom prst="rect">
            <a:avLst/>
          </a:prstGeom>
        </p:spPr>
        <p:txBody>
          <a:bodyPr anchor="t" rtlCol="false" tIns="0" lIns="0" bIns="0" rIns="0">
            <a:spAutoFit/>
          </a:bodyPr>
          <a:lstStyle/>
          <a:p>
            <a:pPr algn="just" marL="0" indent="0" lvl="0">
              <a:lnSpc>
                <a:spcPts val="3360"/>
              </a:lnSpc>
            </a:pPr>
            <a:r>
              <a:rPr lang="en-US" sz="2100" spc="189">
                <a:solidFill>
                  <a:srgbClr val="000000"/>
                </a:solidFill>
                <a:latin typeface="Roboto"/>
                <a:ea typeface="Roboto"/>
                <a:cs typeface="Roboto"/>
                <a:sym typeface="Roboto"/>
              </a:rPr>
              <a:t>Quantitative research methods involve collecting and analyzing numerical data to quantify relationships, trends, and patterns. In our research proposal, quantitative methods will be employed to measure the prevalence, frequency, and magnitude of certain phenomena related to the new product.</a:t>
            </a:r>
          </a:p>
        </p:txBody>
      </p:sp>
      <p:sp>
        <p:nvSpPr>
          <p:cNvPr name="TextBox 19" id="19"/>
          <p:cNvSpPr txBox="true"/>
          <p:nvPr/>
        </p:nvSpPr>
        <p:spPr>
          <a:xfrm rot="0">
            <a:off x="9566049" y="904875"/>
            <a:ext cx="7693251" cy="543411"/>
          </a:xfrm>
          <a:prstGeom prst="rect">
            <a:avLst/>
          </a:prstGeom>
        </p:spPr>
        <p:txBody>
          <a:bodyPr anchor="t" rtlCol="false" tIns="0" lIns="0" bIns="0" rIns="0">
            <a:spAutoFit/>
          </a:bodyPr>
          <a:lstStyle/>
          <a:p>
            <a:pPr algn="just" marL="0" indent="0" lvl="0">
              <a:lnSpc>
                <a:spcPts val="4480"/>
              </a:lnSpc>
            </a:pPr>
            <a:r>
              <a:rPr lang="en-US" b="true" sz="2800" spc="252">
                <a:solidFill>
                  <a:srgbClr val="113946"/>
                </a:solidFill>
                <a:latin typeface="Roboto Bold"/>
                <a:ea typeface="Roboto Bold"/>
                <a:cs typeface="Roboto Bold"/>
                <a:sym typeface="Roboto Bold"/>
              </a:rPr>
              <a:t>Qualitative Methods</a:t>
            </a:r>
          </a:p>
        </p:txBody>
      </p:sp>
      <p:sp>
        <p:nvSpPr>
          <p:cNvPr name="TextBox 20" id="20"/>
          <p:cNvSpPr txBox="true"/>
          <p:nvPr/>
        </p:nvSpPr>
        <p:spPr>
          <a:xfrm rot="0">
            <a:off x="9569599" y="5865093"/>
            <a:ext cx="7689701" cy="543411"/>
          </a:xfrm>
          <a:prstGeom prst="rect">
            <a:avLst/>
          </a:prstGeom>
        </p:spPr>
        <p:txBody>
          <a:bodyPr anchor="t" rtlCol="false" tIns="0" lIns="0" bIns="0" rIns="0">
            <a:spAutoFit/>
          </a:bodyPr>
          <a:lstStyle/>
          <a:p>
            <a:pPr algn="just" marL="0" indent="0" lvl="0">
              <a:lnSpc>
                <a:spcPts val="4480"/>
              </a:lnSpc>
            </a:pPr>
            <a:r>
              <a:rPr lang="en-US" b="true" sz="2800" spc="252">
                <a:solidFill>
                  <a:srgbClr val="113946"/>
                </a:solidFill>
                <a:latin typeface="Roboto Bold"/>
                <a:ea typeface="Roboto Bold"/>
                <a:cs typeface="Roboto Bold"/>
                <a:sym typeface="Roboto Bold"/>
              </a:rPr>
              <a:t>Quantitative Methods</a:t>
            </a:r>
          </a:p>
        </p:txBody>
      </p:sp>
      <p:grpSp>
        <p:nvGrpSpPr>
          <p:cNvPr name="Group 21" id="21"/>
          <p:cNvGrpSpPr/>
          <p:nvPr/>
        </p:nvGrpSpPr>
        <p:grpSpPr>
          <a:xfrm rot="0">
            <a:off x="-1291468" y="290399"/>
            <a:ext cx="6543541" cy="738301"/>
            <a:chOff x="0" y="0"/>
            <a:chExt cx="8724721" cy="984402"/>
          </a:xfrm>
        </p:grpSpPr>
        <p:grpSp>
          <p:nvGrpSpPr>
            <p:cNvPr name="Group 22" id="22"/>
            <p:cNvGrpSpPr/>
            <p:nvPr/>
          </p:nvGrpSpPr>
          <p:grpSpPr>
            <a:xfrm rot="0">
              <a:off x="0" y="0"/>
              <a:ext cx="8724721" cy="984402"/>
              <a:chOff x="0" y="0"/>
              <a:chExt cx="1794623" cy="202486"/>
            </a:xfrm>
          </p:grpSpPr>
          <p:sp>
            <p:nvSpPr>
              <p:cNvPr name="Freeform 23" id="23"/>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24" id="24"/>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25" id="25"/>
            <p:cNvSpPr/>
            <p:nvPr/>
          </p:nvSpPr>
          <p:spPr>
            <a:xfrm flipH="false" flipV="false" rot="0">
              <a:off x="6882347" y="186571"/>
              <a:ext cx="1009140" cy="611260"/>
            </a:xfrm>
            <a:custGeom>
              <a:avLst/>
              <a:gdLst/>
              <a:ahLst/>
              <a:cxnLst/>
              <a:rect r="r" b="b" t="t" l="l"/>
              <a:pathLst>
                <a:path h="611260" w="1009140">
                  <a:moveTo>
                    <a:pt x="0" y="0"/>
                  </a:moveTo>
                  <a:lnTo>
                    <a:pt x="1009140" y="0"/>
                  </a:lnTo>
                  <a:lnTo>
                    <a:pt x="1009140" y="611260"/>
                  </a:lnTo>
                  <a:lnTo>
                    <a:pt x="0" y="6112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6" id="26"/>
            <p:cNvSpPr txBox="true"/>
            <p:nvPr/>
          </p:nvSpPr>
          <p:spPr>
            <a:xfrm rot="0">
              <a:off x="1782662" y="164660"/>
              <a:ext cx="5099685" cy="551612"/>
            </a:xfrm>
            <a:prstGeom prst="rect">
              <a:avLst/>
            </a:prstGeom>
          </p:spPr>
          <p:txBody>
            <a:bodyPr anchor="t" rtlCol="false" tIns="0" lIns="0" bIns="0" rIns="0">
              <a:spAutoFit/>
            </a:bodyPr>
            <a:lstStyle/>
            <a:p>
              <a:pPr algn="r">
                <a:lnSpc>
                  <a:spcPts val="3687"/>
                </a:lnSpc>
              </a:pPr>
              <a:r>
                <a:rPr lang="en-US" sz="2304" spc="230">
                  <a:solidFill>
                    <a:srgbClr val="FFF2D8"/>
                  </a:solidFill>
                  <a:latin typeface="Inter"/>
                  <a:ea typeface="Inter"/>
                  <a:cs typeface="Inter"/>
                  <a:sym typeface="Inter"/>
                </a:rPr>
                <a:t>Public Library Group 1</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84978"/>
            <a:ext cx="9144000" cy="9502022"/>
            <a:chOff x="0" y="0"/>
            <a:chExt cx="2856755" cy="2968608"/>
          </a:xfrm>
        </p:grpSpPr>
        <p:sp>
          <p:nvSpPr>
            <p:cNvPr name="Freeform 3" id="3"/>
            <p:cNvSpPr/>
            <p:nvPr/>
          </p:nvSpPr>
          <p:spPr>
            <a:xfrm flipH="false" flipV="false" rot="0">
              <a:off x="0" y="0"/>
              <a:ext cx="2856755" cy="2968608"/>
            </a:xfrm>
            <a:custGeom>
              <a:avLst/>
              <a:gdLst/>
              <a:ahLst/>
              <a:cxnLst/>
              <a:rect r="r" b="b" t="t" l="l"/>
              <a:pathLst>
                <a:path h="2968608" w="2856755">
                  <a:moveTo>
                    <a:pt x="0" y="0"/>
                  </a:moveTo>
                  <a:lnTo>
                    <a:pt x="2856755" y="0"/>
                  </a:lnTo>
                  <a:lnTo>
                    <a:pt x="2856755" y="2968608"/>
                  </a:lnTo>
                  <a:lnTo>
                    <a:pt x="0" y="2968608"/>
                  </a:lnTo>
                  <a:close/>
                </a:path>
              </a:pathLst>
            </a:custGeom>
            <a:solidFill>
              <a:srgbClr val="113946"/>
            </a:solidFill>
          </p:spPr>
        </p:sp>
        <p:sp>
          <p:nvSpPr>
            <p:cNvPr name="TextBox 4" id="4"/>
            <p:cNvSpPr txBox="true"/>
            <p:nvPr/>
          </p:nvSpPr>
          <p:spPr>
            <a:xfrm>
              <a:off x="0" y="-95250"/>
              <a:ext cx="2856755" cy="3063858"/>
            </a:xfrm>
            <a:prstGeom prst="rect">
              <a:avLst/>
            </a:prstGeom>
          </p:spPr>
          <p:txBody>
            <a:bodyPr anchor="ctr" rtlCol="false" tIns="50800" lIns="50800" bIns="50800" rIns="50800"/>
            <a:lstStyle/>
            <a:p>
              <a:pPr algn="ctr">
                <a:lnSpc>
                  <a:spcPts val="3520"/>
                </a:lnSpc>
              </a:pPr>
            </a:p>
          </p:txBody>
        </p:sp>
      </p:grpSp>
      <p:grpSp>
        <p:nvGrpSpPr>
          <p:cNvPr name="Group 5" id="5"/>
          <p:cNvGrpSpPr/>
          <p:nvPr/>
        </p:nvGrpSpPr>
        <p:grpSpPr>
          <a:xfrm rot="0">
            <a:off x="0" y="2482085"/>
            <a:ext cx="3270841" cy="3334152"/>
            <a:chOff x="0" y="0"/>
            <a:chExt cx="516362" cy="526357"/>
          </a:xfrm>
        </p:grpSpPr>
        <p:sp>
          <p:nvSpPr>
            <p:cNvPr name="Freeform 6" id="6"/>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2"/>
              <a:stretch>
                <a:fillRect l="-42500" t="0" r="-10785" b="0"/>
              </a:stretch>
            </a:blipFill>
          </p:spPr>
        </p:sp>
      </p:grpSp>
      <p:grpSp>
        <p:nvGrpSpPr>
          <p:cNvPr name="Group 7" id="7"/>
          <p:cNvGrpSpPr/>
          <p:nvPr/>
        </p:nvGrpSpPr>
        <p:grpSpPr>
          <a:xfrm rot="0">
            <a:off x="0" y="6096257"/>
            <a:ext cx="3270841" cy="3334152"/>
            <a:chOff x="0" y="0"/>
            <a:chExt cx="516362" cy="526357"/>
          </a:xfrm>
        </p:grpSpPr>
        <p:sp>
          <p:nvSpPr>
            <p:cNvPr name="Freeform 8" id="8"/>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3"/>
              <a:stretch>
                <a:fillRect l="-26499" t="0" r="-26499" b="0"/>
              </a:stretch>
            </a:blipFill>
          </p:spPr>
        </p:sp>
      </p:grpSp>
      <p:grpSp>
        <p:nvGrpSpPr>
          <p:cNvPr name="Group 9" id="9"/>
          <p:cNvGrpSpPr/>
          <p:nvPr/>
        </p:nvGrpSpPr>
        <p:grpSpPr>
          <a:xfrm rot="0">
            <a:off x="3569978" y="2482085"/>
            <a:ext cx="3270841" cy="3334152"/>
            <a:chOff x="0" y="0"/>
            <a:chExt cx="516362" cy="526357"/>
          </a:xfrm>
        </p:grpSpPr>
        <p:sp>
          <p:nvSpPr>
            <p:cNvPr name="Freeform 10" id="10"/>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4"/>
              <a:stretch>
                <a:fillRect l="-26499" t="0" r="-26499" b="0"/>
              </a:stretch>
            </a:blipFill>
          </p:spPr>
        </p:sp>
      </p:grpSp>
      <p:grpSp>
        <p:nvGrpSpPr>
          <p:cNvPr name="Group 11" id="11"/>
          <p:cNvGrpSpPr/>
          <p:nvPr/>
        </p:nvGrpSpPr>
        <p:grpSpPr>
          <a:xfrm rot="0">
            <a:off x="3569978" y="6096257"/>
            <a:ext cx="3270841" cy="3334152"/>
            <a:chOff x="0" y="0"/>
            <a:chExt cx="516362" cy="526357"/>
          </a:xfrm>
        </p:grpSpPr>
        <p:sp>
          <p:nvSpPr>
            <p:cNvPr name="Freeform 12" id="12"/>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5"/>
              <a:stretch>
                <a:fillRect l="0" t="-23621" r="0" b="-23621"/>
              </a:stretch>
            </a:blipFill>
          </p:spPr>
        </p:sp>
      </p:grpSp>
      <p:grpSp>
        <p:nvGrpSpPr>
          <p:cNvPr name="Group 13" id="13"/>
          <p:cNvGrpSpPr/>
          <p:nvPr/>
        </p:nvGrpSpPr>
        <p:grpSpPr>
          <a:xfrm rot="0">
            <a:off x="7139956" y="2482085"/>
            <a:ext cx="3270841" cy="3334152"/>
            <a:chOff x="0" y="0"/>
            <a:chExt cx="516362" cy="526357"/>
          </a:xfrm>
        </p:grpSpPr>
        <p:sp>
          <p:nvSpPr>
            <p:cNvPr name="Freeform 14" id="14"/>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6"/>
              <a:stretch>
                <a:fillRect l="-32979" t="0" r="-17756" b="0"/>
              </a:stretch>
            </a:blipFill>
          </p:spPr>
        </p:sp>
      </p:grpSp>
      <p:grpSp>
        <p:nvGrpSpPr>
          <p:cNvPr name="Group 15" id="15"/>
          <p:cNvGrpSpPr/>
          <p:nvPr/>
        </p:nvGrpSpPr>
        <p:grpSpPr>
          <a:xfrm rot="0">
            <a:off x="7139956" y="6096257"/>
            <a:ext cx="3270841" cy="3334152"/>
            <a:chOff x="0" y="0"/>
            <a:chExt cx="516362" cy="526357"/>
          </a:xfrm>
        </p:grpSpPr>
        <p:sp>
          <p:nvSpPr>
            <p:cNvPr name="Freeform 16" id="16"/>
            <p:cNvSpPr/>
            <p:nvPr/>
          </p:nvSpPr>
          <p:spPr>
            <a:xfrm flipH="false" flipV="false" rot="0">
              <a:off x="0" y="0"/>
              <a:ext cx="516362" cy="526357"/>
            </a:xfrm>
            <a:custGeom>
              <a:avLst/>
              <a:gdLst/>
              <a:ahLst/>
              <a:cxnLst/>
              <a:rect r="r" b="b" t="t" l="l"/>
              <a:pathLst>
                <a:path h="526357" w="516362">
                  <a:moveTo>
                    <a:pt x="0" y="0"/>
                  </a:moveTo>
                  <a:lnTo>
                    <a:pt x="516362" y="0"/>
                  </a:lnTo>
                  <a:lnTo>
                    <a:pt x="516362" y="526357"/>
                  </a:lnTo>
                  <a:lnTo>
                    <a:pt x="0" y="526357"/>
                  </a:lnTo>
                  <a:close/>
                </a:path>
              </a:pathLst>
            </a:custGeom>
            <a:blipFill>
              <a:blip r:embed="rId7"/>
              <a:stretch>
                <a:fillRect l="-26643" t="0" r="-26643" b="0"/>
              </a:stretch>
            </a:blipFill>
          </p:spPr>
        </p:sp>
      </p:grpSp>
      <p:grpSp>
        <p:nvGrpSpPr>
          <p:cNvPr name="Group 17" id="17"/>
          <p:cNvGrpSpPr/>
          <p:nvPr/>
        </p:nvGrpSpPr>
        <p:grpSpPr>
          <a:xfrm rot="0">
            <a:off x="147137" y="4857770"/>
            <a:ext cx="2976567" cy="816648"/>
            <a:chOff x="0" y="0"/>
            <a:chExt cx="929935" cy="255136"/>
          </a:xfrm>
        </p:grpSpPr>
        <p:sp>
          <p:nvSpPr>
            <p:cNvPr name="Freeform 18" id="18"/>
            <p:cNvSpPr/>
            <p:nvPr/>
          </p:nvSpPr>
          <p:spPr>
            <a:xfrm flipH="false" flipV="false" rot="0">
              <a:off x="0" y="0"/>
              <a:ext cx="929935" cy="255136"/>
            </a:xfrm>
            <a:custGeom>
              <a:avLst/>
              <a:gdLst/>
              <a:ahLst/>
              <a:cxnLst/>
              <a:rect r="r" b="b" t="t" l="l"/>
              <a:pathLst>
                <a:path h="255136" w="929935">
                  <a:moveTo>
                    <a:pt x="39014" y="0"/>
                  </a:moveTo>
                  <a:lnTo>
                    <a:pt x="890920" y="0"/>
                  </a:lnTo>
                  <a:cubicBezTo>
                    <a:pt x="901268" y="0"/>
                    <a:pt x="911191" y="4110"/>
                    <a:pt x="918508" y="11427"/>
                  </a:cubicBezTo>
                  <a:cubicBezTo>
                    <a:pt x="925824" y="18744"/>
                    <a:pt x="929935" y="28667"/>
                    <a:pt x="929935" y="39014"/>
                  </a:cubicBezTo>
                  <a:lnTo>
                    <a:pt x="929935" y="216122"/>
                  </a:lnTo>
                  <a:cubicBezTo>
                    <a:pt x="929935" y="226469"/>
                    <a:pt x="925824" y="236392"/>
                    <a:pt x="918508" y="243709"/>
                  </a:cubicBezTo>
                  <a:cubicBezTo>
                    <a:pt x="911191" y="251026"/>
                    <a:pt x="901268" y="255136"/>
                    <a:pt x="890920" y="255136"/>
                  </a:cubicBezTo>
                  <a:lnTo>
                    <a:pt x="39014" y="255136"/>
                  </a:lnTo>
                  <a:cubicBezTo>
                    <a:pt x="28667" y="255136"/>
                    <a:pt x="18744" y="251026"/>
                    <a:pt x="11427" y="243709"/>
                  </a:cubicBezTo>
                  <a:cubicBezTo>
                    <a:pt x="4110" y="236392"/>
                    <a:pt x="0" y="226469"/>
                    <a:pt x="0" y="216122"/>
                  </a:cubicBezTo>
                  <a:lnTo>
                    <a:pt x="0" y="39014"/>
                  </a:lnTo>
                  <a:cubicBezTo>
                    <a:pt x="0" y="28667"/>
                    <a:pt x="4110" y="18744"/>
                    <a:pt x="11427" y="11427"/>
                  </a:cubicBezTo>
                  <a:cubicBezTo>
                    <a:pt x="18744" y="4110"/>
                    <a:pt x="28667" y="0"/>
                    <a:pt x="39014" y="0"/>
                  </a:cubicBezTo>
                  <a:close/>
                </a:path>
              </a:pathLst>
            </a:custGeom>
            <a:solidFill>
              <a:srgbClr val="BCA37F"/>
            </a:solidFill>
          </p:spPr>
        </p:sp>
        <p:sp>
          <p:nvSpPr>
            <p:cNvPr name="TextBox 19" id="19"/>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grpSp>
        <p:nvGrpSpPr>
          <p:cNvPr name="Group 20" id="20"/>
          <p:cNvGrpSpPr/>
          <p:nvPr/>
        </p:nvGrpSpPr>
        <p:grpSpPr>
          <a:xfrm rot="0">
            <a:off x="157082" y="8342636"/>
            <a:ext cx="3177762" cy="871848"/>
            <a:chOff x="0" y="0"/>
            <a:chExt cx="929935" cy="255136"/>
          </a:xfrm>
        </p:grpSpPr>
        <p:sp>
          <p:nvSpPr>
            <p:cNvPr name="Freeform 21" id="21"/>
            <p:cNvSpPr/>
            <p:nvPr/>
          </p:nvSpPr>
          <p:spPr>
            <a:xfrm flipH="false" flipV="false" rot="0">
              <a:off x="0" y="0"/>
              <a:ext cx="929935" cy="255136"/>
            </a:xfrm>
            <a:custGeom>
              <a:avLst/>
              <a:gdLst/>
              <a:ahLst/>
              <a:cxnLst/>
              <a:rect r="r" b="b" t="t" l="l"/>
              <a:pathLst>
                <a:path h="255136" w="929935">
                  <a:moveTo>
                    <a:pt x="36544" y="0"/>
                  </a:moveTo>
                  <a:lnTo>
                    <a:pt x="893391" y="0"/>
                  </a:lnTo>
                  <a:cubicBezTo>
                    <a:pt x="903083" y="0"/>
                    <a:pt x="912378" y="3850"/>
                    <a:pt x="919231" y="10704"/>
                  </a:cubicBezTo>
                  <a:cubicBezTo>
                    <a:pt x="926085" y="17557"/>
                    <a:pt x="929935" y="26852"/>
                    <a:pt x="929935" y="36544"/>
                  </a:cubicBezTo>
                  <a:lnTo>
                    <a:pt x="929935" y="218592"/>
                  </a:lnTo>
                  <a:cubicBezTo>
                    <a:pt x="929935" y="228284"/>
                    <a:pt x="926085" y="237579"/>
                    <a:pt x="919231" y="244432"/>
                  </a:cubicBezTo>
                  <a:cubicBezTo>
                    <a:pt x="912378" y="251286"/>
                    <a:pt x="903083" y="255136"/>
                    <a:pt x="893391" y="255136"/>
                  </a:cubicBezTo>
                  <a:lnTo>
                    <a:pt x="36544" y="255136"/>
                  </a:lnTo>
                  <a:cubicBezTo>
                    <a:pt x="26852" y="255136"/>
                    <a:pt x="17557" y="251286"/>
                    <a:pt x="10704" y="244432"/>
                  </a:cubicBezTo>
                  <a:cubicBezTo>
                    <a:pt x="3850" y="237579"/>
                    <a:pt x="0" y="228284"/>
                    <a:pt x="0" y="218592"/>
                  </a:cubicBezTo>
                  <a:lnTo>
                    <a:pt x="0" y="36544"/>
                  </a:lnTo>
                  <a:cubicBezTo>
                    <a:pt x="0" y="26852"/>
                    <a:pt x="3850" y="17557"/>
                    <a:pt x="10704" y="10704"/>
                  </a:cubicBezTo>
                  <a:cubicBezTo>
                    <a:pt x="17557" y="3850"/>
                    <a:pt x="26852" y="0"/>
                    <a:pt x="36544" y="0"/>
                  </a:cubicBezTo>
                  <a:close/>
                </a:path>
              </a:pathLst>
            </a:custGeom>
            <a:solidFill>
              <a:srgbClr val="BCA37F"/>
            </a:solidFill>
          </p:spPr>
        </p:sp>
        <p:sp>
          <p:nvSpPr>
            <p:cNvPr name="TextBox 22" id="22"/>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grpSp>
        <p:nvGrpSpPr>
          <p:cNvPr name="Group 23" id="23"/>
          <p:cNvGrpSpPr/>
          <p:nvPr/>
        </p:nvGrpSpPr>
        <p:grpSpPr>
          <a:xfrm rot="0">
            <a:off x="3717114" y="4857770"/>
            <a:ext cx="2976567" cy="816648"/>
            <a:chOff x="0" y="0"/>
            <a:chExt cx="929935" cy="255136"/>
          </a:xfrm>
        </p:grpSpPr>
        <p:sp>
          <p:nvSpPr>
            <p:cNvPr name="Freeform 24" id="24"/>
            <p:cNvSpPr/>
            <p:nvPr/>
          </p:nvSpPr>
          <p:spPr>
            <a:xfrm flipH="false" flipV="false" rot="0">
              <a:off x="0" y="0"/>
              <a:ext cx="929935" cy="255136"/>
            </a:xfrm>
            <a:custGeom>
              <a:avLst/>
              <a:gdLst/>
              <a:ahLst/>
              <a:cxnLst/>
              <a:rect r="r" b="b" t="t" l="l"/>
              <a:pathLst>
                <a:path h="255136" w="929935">
                  <a:moveTo>
                    <a:pt x="39014" y="0"/>
                  </a:moveTo>
                  <a:lnTo>
                    <a:pt x="890920" y="0"/>
                  </a:lnTo>
                  <a:cubicBezTo>
                    <a:pt x="901268" y="0"/>
                    <a:pt x="911191" y="4110"/>
                    <a:pt x="918508" y="11427"/>
                  </a:cubicBezTo>
                  <a:cubicBezTo>
                    <a:pt x="925824" y="18744"/>
                    <a:pt x="929935" y="28667"/>
                    <a:pt x="929935" y="39014"/>
                  </a:cubicBezTo>
                  <a:lnTo>
                    <a:pt x="929935" y="216122"/>
                  </a:lnTo>
                  <a:cubicBezTo>
                    <a:pt x="929935" y="226469"/>
                    <a:pt x="925824" y="236392"/>
                    <a:pt x="918508" y="243709"/>
                  </a:cubicBezTo>
                  <a:cubicBezTo>
                    <a:pt x="911191" y="251026"/>
                    <a:pt x="901268" y="255136"/>
                    <a:pt x="890920" y="255136"/>
                  </a:cubicBezTo>
                  <a:lnTo>
                    <a:pt x="39014" y="255136"/>
                  </a:lnTo>
                  <a:cubicBezTo>
                    <a:pt x="28667" y="255136"/>
                    <a:pt x="18744" y="251026"/>
                    <a:pt x="11427" y="243709"/>
                  </a:cubicBezTo>
                  <a:cubicBezTo>
                    <a:pt x="4110" y="236392"/>
                    <a:pt x="0" y="226469"/>
                    <a:pt x="0" y="216122"/>
                  </a:cubicBezTo>
                  <a:lnTo>
                    <a:pt x="0" y="39014"/>
                  </a:lnTo>
                  <a:cubicBezTo>
                    <a:pt x="0" y="28667"/>
                    <a:pt x="4110" y="18744"/>
                    <a:pt x="11427" y="11427"/>
                  </a:cubicBezTo>
                  <a:cubicBezTo>
                    <a:pt x="18744" y="4110"/>
                    <a:pt x="28667" y="0"/>
                    <a:pt x="39014" y="0"/>
                  </a:cubicBezTo>
                  <a:close/>
                </a:path>
              </a:pathLst>
            </a:custGeom>
            <a:solidFill>
              <a:srgbClr val="BCA37F"/>
            </a:solidFill>
          </p:spPr>
        </p:sp>
        <p:sp>
          <p:nvSpPr>
            <p:cNvPr name="TextBox 25" id="25"/>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grpSp>
        <p:nvGrpSpPr>
          <p:cNvPr name="Group 26" id="26"/>
          <p:cNvGrpSpPr/>
          <p:nvPr/>
        </p:nvGrpSpPr>
        <p:grpSpPr>
          <a:xfrm rot="0">
            <a:off x="3968364" y="8342636"/>
            <a:ext cx="3177762" cy="871848"/>
            <a:chOff x="0" y="0"/>
            <a:chExt cx="929935" cy="255136"/>
          </a:xfrm>
        </p:grpSpPr>
        <p:sp>
          <p:nvSpPr>
            <p:cNvPr name="Freeform 27" id="27"/>
            <p:cNvSpPr/>
            <p:nvPr/>
          </p:nvSpPr>
          <p:spPr>
            <a:xfrm flipH="false" flipV="false" rot="0">
              <a:off x="0" y="0"/>
              <a:ext cx="929935" cy="255136"/>
            </a:xfrm>
            <a:custGeom>
              <a:avLst/>
              <a:gdLst/>
              <a:ahLst/>
              <a:cxnLst/>
              <a:rect r="r" b="b" t="t" l="l"/>
              <a:pathLst>
                <a:path h="255136" w="929935">
                  <a:moveTo>
                    <a:pt x="36544" y="0"/>
                  </a:moveTo>
                  <a:lnTo>
                    <a:pt x="893391" y="0"/>
                  </a:lnTo>
                  <a:cubicBezTo>
                    <a:pt x="903083" y="0"/>
                    <a:pt x="912378" y="3850"/>
                    <a:pt x="919231" y="10704"/>
                  </a:cubicBezTo>
                  <a:cubicBezTo>
                    <a:pt x="926085" y="17557"/>
                    <a:pt x="929935" y="26852"/>
                    <a:pt x="929935" y="36544"/>
                  </a:cubicBezTo>
                  <a:lnTo>
                    <a:pt x="929935" y="218592"/>
                  </a:lnTo>
                  <a:cubicBezTo>
                    <a:pt x="929935" y="228284"/>
                    <a:pt x="926085" y="237579"/>
                    <a:pt x="919231" y="244432"/>
                  </a:cubicBezTo>
                  <a:cubicBezTo>
                    <a:pt x="912378" y="251286"/>
                    <a:pt x="903083" y="255136"/>
                    <a:pt x="893391" y="255136"/>
                  </a:cubicBezTo>
                  <a:lnTo>
                    <a:pt x="36544" y="255136"/>
                  </a:lnTo>
                  <a:cubicBezTo>
                    <a:pt x="26852" y="255136"/>
                    <a:pt x="17557" y="251286"/>
                    <a:pt x="10704" y="244432"/>
                  </a:cubicBezTo>
                  <a:cubicBezTo>
                    <a:pt x="3850" y="237579"/>
                    <a:pt x="0" y="228284"/>
                    <a:pt x="0" y="218592"/>
                  </a:cubicBezTo>
                  <a:lnTo>
                    <a:pt x="0" y="36544"/>
                  </a:lnTo>
                  <a:cubicBezTo>
                    <a:pt x="0" y="26852"/>
                    <a:pt x="3850" y="17557"/>
                    <a:pt x="10704" y="10704"/>
                  </a:cubicBezTo>
                  <a:cubicBezTo>
                    <a:pt x="17557" y="3850"/>
                    <a:pt x="26852" y="0"/>
                    <a:pt x="36544" y="0"/>
                  </a:cubicBezTo>
                  <a:close/>
                </a:path>
              </a:pathLst>
            </a:custGeom>
            <a:solidFill>
              <a:srgbClr val="BCA37F"/>
            </a:solidFill>
          </p:spPr>
        </p:sp>
        <p:sp>
          <p:nvSpPr>
            <p:cNvPr name="TextBox 28" id="28"/>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grpSp>
        <p:nvGrpSpPr>
          <p:cNvPr name="Group 29" id="29"/>
          <p:cNvGrpSpPr/>
          <p:nvPr/>
        </p:nvGrpSpPr>
        <p:grpSpPr>
          <a:xfrm rot="0">
            <a:off x="7287092" y="4857770"/>
            <a:ext cx="2976567" cy="816648"/>
            <a:chOff x="0" y="0"/>
            <a:chExt cx="929935" cy="255136"/>
          </a:xfrm>
        </p:grpSpPr>
        <p:sp>
          <p:nvSpPr>
            <p:cNvPr name="Freeform 30" id="30"/>
            <p:cNvSpPr/>
            <p:nvPr/>
          </p:nvSpPr>
          <p:spPr>
            <a:xfrm flipH="false" flipV="false" rot="0">
              <a:off x="0" y="0"/>
              <a:ext cx="929935" cy="255136"/>
            </a:xfrm>
            <a:custGeom>
              <a:avLst/>
              <a:gdLst/>
              <a:ahLst/>
              <a:cxnLst/>
              <a:rect r="r" b="b" t="t" l="l"/>
              <a:pathLst>
                <a:path h="255136" w="929935">
                  <a:moveTo>
                    <a:pt x="39014" y="0"/>
                  </a:moveTo>
                  <a:lnTo>
                    <a:pt x="890920" y="0"/>
                  </a:lnTo>
                  <a:cubicBezTo>
                    <a:pt x="901268" y="0"/>
                    <a:pt x="911191" y="4110"/>
                    <a:pt x="918508" y="11427"/>
                  </a:cubicBezTo>
                  <a:cubicBezTo>
                    <a:pt x="925824" y="18744"/>
                    <a:pt x="929935" y="28667"/>
                    <a:pt x="929935" y="39014"/>
                  </a:cubicBezTo>
                  <a:lnTo>
                    <a:pt x="929935" y="216122"/>
                  </a:lnTo>
                  <a:cubicBezTo>
                    <a:pt x="929935" y="226469"/>
                    <a:pt x="925824" y="236392"/>
                    <a:pt x="918508" y="243709"/>
                  </a:cubicBezTo>
                  <a:cubicBezTo>
                    <a:pt x="911191" y="251026"/>
                    <a:pt x="901268" y="255136"/>
                    <a:pt x="890920" y="255136"/>
                  </a:cubicBezTo>
                  <a:lnTo>
                    <a:pt x="39014" y="255136"/>
                  </a:lnTo>
                  <a:cubicBezTo>
                    <a:pt x="28667" y="255136"/>
                    <a:pt x="18744" y="251026"/>
                    <a:pt x="11427" y="243709"/>
                  </a:cubicBezTo>
                  <a:cubicBezTo>
                    <a:pt x="4110" y="236392"/>
                    <a:pt x="0" y="226469"/>
                    <a:pt x="0" y="216122"/>
                  </a:cubicBezTo>
                  <a:lnTo>
                    <a:pt x="0" y="39014"/>
                  </a:lnTo>
                  <a:cubicBezTo>
                    <a:pt x="0" y="28667"/>
                    <a:pt x="4110" y="18744"/>
                    <a:pt x="11427" y="11427"/>
                  </a:cubicBezTo>
                  <a:cubicBezTo>
                    <a:pt x="18744" y="4110"/>
                    <a:pt x="28667" y="0"/>
                    <a:pt x="39014" y="0"/>
                  </a:cubicBezTo>
                  <a:close/>
                </a:path>
              </a:pathLst>
            </a:custGeom>
            <a:solidFill>
              <a:srgbClr val="BCA37F"/>
            </a:solidFill>
          </p:spPr>
        </p:sp>
        <p:sp>
          <p:nvSpPr>
            <p:cNvPr name="TextBox 31" id="31"/>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grpSp>
        <p:nvGrpSpPr>
          <p:cNvPr name="Group 32" id="32"/>
          <p:cNvGrpSpPr/>
          <p:nvPr/>
        </p:nvGrpSpPr>
        <p:grpSpPr>
          <a:xfrm rot="0">
            <a:off x="7779646" y="8342636"/>
            <a:ext cx="3177762" cy="871848"/>
            <a:chOff x="0" y="0"/>
            <a:chExt cx="929935" cy="255136"/>
          </a:xfrm>
        </p:grpSpPr>
        <p:sp>
          <p:nvSpPr>
            <p:cNvPr name="Freeform 33" id="33"/>
            <p:cNvSpPr/>
            <p:nvPr/>
          </p:nvSpPr>
          <p:spPr>
            <a:xfrm flipH="false" flipV="false" rot="0">
              <a:off x="0" y="0"/>
              <a:ext cx="929935" cy="255136"/>
            </a:xfrm>
            <a:custGeom>
              <a:avLst/>
              <a:gdLst/>
              <a:ahLst/>
              <a:cxnLst/>
              <a:rect r="r" b="b" t="t" l="l"/>
              <a:pathLst>
                <a:path h="255136" w="929935">
                  <a:moveTo>
                    <a:pt x="36544" y="0"/>
                  </a:moveTo>
                  <a:lnTo>
                    <a:pt x="893391" y="0"/>
                  </a:lnTo>
                  <a:cubicBezTo>
                    <a:pt x="903083" y="0"/>
                    <a:pt x="912378" y="3850"/>
                    <a:pt x="919231" y="10704"/>
                  </a:cubicBezTo>
                  <a:cubicBezTo>
                    <a:pt x="926085" y="17557"/>
                    <a:pt x="929935" y="26852"/>
                    <a:pt x="929935" y="36544"/>
                  </a:cubicBezTo>
                  <a:lnTo>
                    <a:pt x="929935" y="218592"/>
                  </a:lnTo>
                  <a:cubicBezTo>
                    <a:pt x="929935" y="228284"/>
                    <a:pt x="926085" y="237579"/>
                    <a:pt x="919231" y="244432"/>
                  </a:cubicBezTo>
                  <a:cubicBezTo>
                    <a:pt x="912378" y="251286"/>
                    <a:pt x="903083" y="255136"/>
                    <a:pt x="893391" y="255136"/>
                  </a:cubicBezTo>
                  <a:lnTo>
                    <a:pt x="36544" y="255136"/>
                  </a:lnTo>
                  <a:cubicBezTo>
                    <a:pt x="26852" y="255136"/>
                    <a:pt x="17557" y="251286"/>
                    <a:pt x="10704" y="244432"/>
                  </a:cubicBezTo>
                  <a:cubicBezTo>
                    <a:pt x="3850" y="237579"/>
                    <a:pt x="0" y="228284"/>
                    <a:pt x="0" y="218592"/>
                  </a:cubicBezTo>
                  <a:lnTo>
                    <a:pt x="0" y="36544"/>
                  </a:lnTo>
                  <a:cubicBezTo>
                    <a:pt x="0" y="26852"/>
                    <a:pt x="3850" y="17557"/>
                    <a:pt x="10704" y="10704"/>
                  </a:cubicBezTo>
                  <a:cubicBezTo>
                    <a:pt x="17557" y="3850"/>
                    <a:pt x="26852" y="0"/>
                    <a:pt x="36544" y="0"/>
                  </a:cubicBezTo>
                  <a:close/>
                </a:path>
              </a:pathLst>
            </a:custGeom>
            <a:solidFill>
              <a:srgbClr val="BCA37F"/>
            </a:solidFill>
          </p:spPr>
        </p:sp>
        <p:sp>
          <p:nvSpPr>
            <p:cNvPr name="TextBox 34" id="34"/>
            <p:cNvSpPr txBox="true"/>
            <p:nvPr/>
          </p:nvSpPr>
          <p:spPr>
            <a:xfrm>
              <a:off x="0" y="-95250"/>
              <a:ext cx="929935" cy="350386"/>
            </a:xfrm>
            <a:prstGeom prst="rect">
              <a:avLst/>
            </a:prstGeom>
          </p:spPr>
          <p:txBody>
            <a:bodyPr anchor="ctr" rtlCol="false" tIns="50800" lIns="50800" bIns="50800" rIns="50800"/>
            <a:lstStyle/>
            <a:p>
              <a:pPr algn="ctr">
                <a:lnSpc>
                  <a:spcPts val="3520"/>
                </a:lnSpc>
              </a:pPr>
            </a:p>
          </p:txBody>
        </p:sp>
      </p:grpSp>
      <p:sp>
        <p:nvSpPr>
          <p:cNvPr name="Freeform 35" id="35"/>
          <p:cNvSpPr/>
          <p:nvPr/>
        </p:nvSpPr>
        <p:spPr>
          <a:xfrm flipH="false" flipV="false" rot="0">
            <a:off x="8873149" y="167876"/>
            <a:ext cx="2037571" cy="1234204"/>
          </a:xfrm>
          <a:custGeom>
            <a:avLst/>
            <a:gdLst/>
            <a:ahLst/>
            <a:cxnLst/>
            <a:rect r="r" b="b" t="t" l="l"/>
            <a:pathLst>
              <a:path h="1234204" w="2037571">
                <a:moveTo>
                  <a:pt x="0" y="0"/>
                </a:moveTo>
                <a:lnTo>
                  <a:pt x="2037571" y="0"/>
                </a:lnTo>
                <a:lnTo>
                  <a:pt x="2037571" y="1234204"/>
                </a:lnTo>
                <a:lnTo>
                  <a:pt x="0" y="123420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6" id="36"/>
          <p:cNvSpPr txBox="true"/>
          <p:nvPr/>
        </p:nvSpPr>
        <p:spPr>
          <a:xfrm rot="0">
            <a:off x="191074" y="4861856"/>
            <a:ext cx="2888693" cy="404238"/>
          </a:xfrm>
          <a:prstGeom prst="rect">
            <a:avLst/>
          </a:prstGeom>
        </p:spPr>
        <p:txBody>
          <a:bodyPr anchor="t" rtlCol="false" tIns="0" lIns="0" bIns="0" rIns="0">
            <a:spAutoFit/>
          </a:bodyPr>
          <a:lstStyle/>
          <a:p>
            <a:pPr algn="ctr" marL="0" indent="0" lvl="0">
              <a:lnSpc>
                <a:spcPts val="3372"/>
              </a:lnSpc>
            </a:pPr>
            <a:r>
              <a:rPr lang="en-US" b="true" sz="2107" spc="105">
                <a:solidFill>
                  <a:srgbClr val="FFF2D8"/>
                </a:solidFill>
                <a:latin typeface="Roboto Bold"/>
                <a:ea typeface="Roboto Bold"/>
                <a:cs typeface="Roboto Bold"/>
                <a:sym typeface="Roboto Bold"/>
              </a:rPr>
              <a:t>Hillsborough County</a:t>
            </a:r>
          </a:p>
        </p:txBody>
      </p:sp>
      <p:sp>
        <p:nvSpPr>
          <p:cNvPr name="TextBox 37" id="37"/>
          <p:cNvSpPr txBox="true"/>
          <p:nvPr/>
        </p:nvSpPr>
        <p:spPr>
          <a:xfrm rot="0">
            <a:off x="410153" y="8353621"/>
            <a:ext cx="2671620" cy="435293"/>
          </a:xfrm>
          <a:prstGeom prst="rect">
            <a:avLst/>
          </a:prstGeom>
        </p:spPr>
        <p:txBody>
          <a:bodyPr anchor="t" rtlCol="false" tIns="0" lIns="0" bIns="0" rIns="0">
            <a:spAutoFit/>
          </a:bodyPr>
          <a:lstStyle/>
          <a:p>
            <a:pPr algn="ctr" marL="0" indent="0" lvl="0">
              <a:lnSpc>
                <a:spcPts val="3599"/>
              </a:lnSpc>
            </a:pPr>
            <a:r>
              <a:rPr lang="en-US" b="true" sz="2249" spc="112">
                <a:solidFill>
                  <a:srgbClr val="FFF2D8"/>
                </a:solidFill>
                <a:latin typeface="Roboto Bold"/>
                <a:ea typeface="Roboto Bold"/>
                <a:cs typeface="Roboto Bold"/>
                <a:sym typeface="Roboto Bold"/>
              </a:rPr>
              <a:t>Manatee County</a:t>
            </a:r>
          </a:p>
        </p:txBody>
      </p:sp>
      <p:sp>
        <p:nvSpPr>
          <p:cNvPr name="TextBox 38" id="38"/>
          <p:cNvSpPr txBox="true"/>
          <p:nvPr/>
        </p:nvSpPr>
        <p:spPr>
          <a:xfrm rot="0">
            <a:off x="7721330" y="8737196"/>
            <a:ext cx="3236078" cy="371086"/>
          </a:xfrm>
          <a:prstGeom prst="rect">
            <a:avLst/>
          </a:prstGeom>
        </p:spPr>
        <p:txBody>
          <a:bodyPr anchor="t" rtlCol="false" tIns="0" lIns="0" bIns="0" rIns="0">
            <a:spAutoFit/>
          </a:bodyPr>
          <a:lstStyle/>
          <a:p>
            <a:pPr algn="ctr" marL="0" indent="0" lvl="0">
              <a:lnSpc>
                <a:spcPts val="3077"/>
              </a:lnSpc>
            </a:pPr>
            <a:r>
              <a:rPr lang="en-US" sz="1923" spc="96">
                <a:solidFill>
                  <a:srgbClr val="FFF2D8"/>
                </a:solidFill>
                <a:latin typeface="Roboto"/>
                <a:ea typeface="Roboto"/>
                <a:cs typeface="Roboto"/>
                <a:sym typeface="Roboto"/>
              </a:rPr>
              <a:t>Youth Services Librarian</a:t>
            </a:r>
          </a:p>
        </p:txBody>
      </p:sp>
      <p:sp>
        <p:nvSpPr>
          <p:cNvPr name="TextBox 39" id="39"/>
          <p:cNvSpPr txBox="true"/>
          <p:nvPr/>
        </p:nvSpPr>
        <p:spPr>
          <a:xfrm rot="0">
            <a:off x="203989" y="8728806"/>
            <a:ext cx="3127233" cy="379476"/>
          </a:xfrm>
          <a:prstGeom prst="rect">
            <a:avLst/>
          </a:prstGeom>
        </p:spPr>
        <p:txBody>
          <a:bodyPr anchor="t" rtlCol="false" tIns="0" lIns="0" bIns="0" rIns="0">
            <a:spAutoFit/>
          </a:bodyPr>
          <a:lstStyle/>
          <a:p>
            <a:pPr algn="ctr" marL="0" indent="0" lvl="0">
              <a:lnSpc>
                <a:spcPts val="3168"/>
              </a:lnSpc>
            </a:pPr>
            <a:r>
              <a:rPr lang="en-US" sz="1980" spc="99">
                <a:solidFill>
                  <a:srgbClr val="FFF2D8"/>
                </a:solidFill>
                <a:latin typeface="Roboto"/>
                <a:ea typeface="Roboto"/>
                <a:cs typeface="Roboto"/>
                <a:sym typeface="Roboto"/>
              </a:rPr>
              <a:t>Adult Services Librarian</a:t>
            </a:r>
          </a:p>
        </p:txBody>
      </p:sp>
      <p:sp>
        <p:nvSpPr>
          <p:cNvPr name="TextBox 40" id="40"/>
          <p:cNvSpPr txBox="true"/>
          <p:nvPr/>
        </p:nvSpPr>
        <p:spPr>
          <a:xfrm rot="0">
            <a:off x="3954162" y="4871555"/>
            <a:ext cx="2502471" cy="404238"/>
          </a:xfrm>
          <a:prstGeom prst="rect">
            <a:avLst/>
          </a:prstGeom>
        </p:spPr>
        <p:txBody>
          <a:bodyPr anchor="t" rtlCol="false" tIns="0" lIns="0" bIns="0" rIns="0">
            <a:spAutoFit/>
          </a:bodyPr>
          <a:lstStyle/>
          <a:p>
            <a:pPr algn="ctr" marL="0" indent="0" lvl="0">
              <a:lnSpc>
                <a:spcPts val="3372"/>
              </a:lnSpc>
            </a:pPr>
            <a:r>
              <a:rPr lang="en-US" b="true" sz="2107" spc="105">
                <a:solidFill>
                  <a:srgbClr val="FFF2D8"/>
                </a:solidFill>
                <a:latin typeface="Roboto Bold"/>
                <a:ea typeface="Roboto Bold"/>
                <a:cs typeface="Roboto Bold"/>
                <a:sym typeface="Roboto Bold"/>
              </a:rPr>
              <a:t>Polk County</a:t>
            </a:r>
          </a:p>
        </p:txBody>
      </p:sp>
      <p:sp>
        <p:nvSpPr>
          <p:cNvPr name="TextBox 41" id="41"/>
          <p:cNvSpPr txBox="true"/>
          <p:nvPr/>
        </p:nvSpPr>
        <p:spPr>
          <a:xfrm rot="0">
            <a:off x="7524140" y="4871555"/>
            <a:ext cx="2502471" cy="404238"/>
          </a:xfrm>
          <a:prstGeom prst="rect">
            <a:avLst/>
          </a:prstGeom>
        </p:spPr>
        <p:txBody>
          <a:bodyPr anchor="t" rtlCol="false" tIns="0" lIns="0" bIns="0" rIns="0">
            <a:spAutoFit/>
          </a:bodyPr>
          <a:lstStyle/>
          <a:p>
            <a:pPr algn="ctr" marL="0" indent="0" lvl="0">
              <a:lnSpc>
                <a:spcPts val="3372"/>
              </a:lnSpc>
            </a:pPr>
            <a:r>
              <a:rPr lang="en-US" b="true" sz="2107" spc="105">
                <a:solidFill>
                  <a:srgbClr val="FFF2D8"/>
                </a:solidFill>
                <a:latin typeface="Roboto Bold"/>
                <a:ea typeface="Roboto Bold"/>
                <a:cs typeface="Roboto Bold"/>
                <a:sym typeface="Roboto Bold"/>
              </a:rPr>
              <a:t>Pinellas County</a:t>
            </a:r>
          </a:p>
        </p:txBody>
      </p:sp>
      <p:sp>
        <p:nvSpPr>
          <p:cNvPr name="TextBox 42" id="42"/>
          <p:cNvSpPr txBox="true"/>
          <p:nvPr/>
        </p:nvSpPr>
        <p:spPr>
          <a:xfrm rot="0">
            <a:off x="8032717" y="8353621"/>
            <a:ext cx="2671620" cy="435293"/>
          </a:xfrm>
          <a:prstGeom prst="rect">
            <a:avLst/>
          </a:prstGeom>
        </p:spPr>
        <p:txBody>
          <a:bodyPr anchor="t" rtlCol="false" tIns="0" lIns="0" bIns="0" rIns="0">
            <a:spAutoFit/>
          </a:bodyPr>
          <a:lstStyle/>
          <a:p>
            <a:pPr algn="ctr" marL="0" indent="0" lvl="0">
              <a:lnSpc>
                <a:spcPts val="3599"/>
              </a:lnSpc>
            </a:pPr>
            <a:r>
              <a:rPr lang="en-US" b="true" sz="2249" spc="112">
                <a:solidFill>
                  <a:srgbClr val="FFF2D8"/>
                </a:solidFill>
                <a:latin typeface="Roboto Bold"/>
                <a:ea typeface="Roboto Bold"/>
                <a:cs typeface="Roboto Bold"/>
                <a:sym typeface="Roboto Bold"/>
              </a:rPr>
              <a:t>Pasco County</a:t>
            </a:r>
          </a:p>
        </p:txBody>
      </p:sp>
      <p:sp>
        <p:nvSpPr>
          <p:cNvPr name="TextBox 43" id="43"/>
          <p:cNvSpPr txBox="true"/>
          <p:nvPr/>
        </p:nvSpPr>
        <p:spPr>
          <a:xfrm rot="0">
            <a:off x="3954162" y="5223588"/>
            <a:ext cx="2502471" cy="351352"/>
          </a:xfrm>
          <a:prstGeom prst="rect">
            <a:avLst/>
          </a:prstGeom>
        </p:spPr>
        <p:txBody>
          <a:bodyPr anchor="t" rtlCol="false" tIns="0" lIns="0" bIns="0" rIns="0">
            <a:spAutoFit/>
          </a:bodyPr>
          <a:lstStyle/>
          <a:p>
            <a:pPr algn="ctr" marL="0" indent="0" lvl="0">
              <a:lnSpc>
                <a:spcPts val="2967"/>
              </a:lnSpc>
            </a:pPr>
            <a:r>
              <a:rPr lang="en-US" sz="1854" spc="92">
                <a:solidFill>
                  <a:srgbClr val="FFF2D8"/>
                </a:solidFill>
                <a:latin typeface="Roboto"/>
                <a:ea typeface="Roboto"/>
                <a:cs typeface="Roboto"/>
                <a:sym typeface="Roboto"/>
              </a:rPr>
              <a:t>Reference Librarian</a:t>
            </a:r>
          </a:p>
        </p:txBody>
      </p:sp>
      <p:sp>
        <p:nvSpPr>
          <p:cNvPr name="TextBox 44" id="44"/>
          <p:cNvSpPr txBox="true"/>
          <p:nvPr/>
        </p:nvSpPr>
        <p:spPr>
          <a:xfrm rot="0">
            <a:off x="4221435" y="8737196"/>
            <a:ext cx="2671620" cy="379476"/>
          </a:xfrm>
          <a:prstGeom prst="rect">
            <a:avLst/>
          </a:prstGeom>
        </p:spPr>
        <p:txBody>
          <a:bodyPr anchor="t" rtlCol="false" tIns="0" lIns="0" bIns="0" rIns="0">
            <a:spAutoFit/>
          </a:bodyPr>
          <a:lstStyle/>
          <a:p>
            <a:pPr algn="ctr" marL="0" indent="0" lvl="0">
              <a:lnSpc>
                <a:spcPts val="3168"/>
              </a:lnSpc>
            </a:pPr>
            <a:r>
              <a:rPr lang="en-US" sz="1980" spc="99">
                <a:solidFill>
                  <a:srgbClr val="FFF2D8"/>
                </a:solidFill>
                <a:latin typeface="Roboto"/>
                <a:ea typeface="Roboto"/>
                <a:cs typeface="Roboto"/>
                <a:sym typeface="Roboto"/>
              </a:rPr>
              <a:t>Branch Manager</a:t>
            </a:r>
          </a:p>
        </p:txBody>
      </p:sp>
      <p:sp>
        <p:nvSpPr>
          <p:cNvPr name="TextBox 45" id="45"/>
          <p:cNvSpPr txBox="true"/>
          <p:nvPr/>
        </p:nvSpPr>
        <p:spPr>
          <a:xfrm rot="0">
            <a:off x="7524140" y="5223588"/>
            <a:ext cx="2502471" cy="351352"/>
          </a:xfrm>
          <a:prstGeom prst="rect">
            <a:avLst/>
          </a:prstGeom>
        </p:spPr>
        <p:txBody>
          <a:bodyPr anchor="t" rtlCol="false" tIns="0" lIns="0" bIns="0" rIns="0">
            <a:spAutoFit/>
          </a:bodyPr>
          <a:lstStyle/>
          <a:p>
            <a:pPr algn="ctr" marL="0" indent="0" lvl="0">
              <a:lnSpc>
                <a:spcPts val="2967"/>
              </a:lnSpc>
            </a:pPr>
            <a:r>
              <a:rPr lang="en-US" sz="1854" spc="92">
                <a:solidFill>
                  <a:srgbClr val="FFF2D8"/>
                </a:solidFill>
                <a:latin typeface="Roboto"/>
                <a:ea typeface="Roboto"/>
                <a:cs typeface="Roboto"/>
                <a:sym typeface="Roboto"/>
              </a:rPr>
              <a:t>Technical Services</a:t>
            </a:r>
          </a:p>
        </p:txBody>
      </p:sp>
      <p:sp>
        <p:nvSpPr>
          <p:cNvPr name="TextBox 46" id="46"/>
          <p:cNvSpPr txBox="true"/>
          <p:nvPr/>
        </p:nvSpPr>
        <p:spPr>
          <a:xfrm rot="0">
            <a:off x="384185" y="5223588"/>
            <a:ext cx="2502471" cy="351352"/>
          </a:xfrm>
          <a:prstGeom prst="rect">
            <a:avLst/>
          </a:prstGeom>
        </p:spPr>
        <p:txBody>
          <a:bodyPr anchor="t" rtlCol="false" tIns="0" lIns="0" bIns="0" rIns="0">
            <a:spAutoFit/>
          </a:bodyPr>
          <a:lstStyle/>
          <a:p>
            <a:pPr algn="ctr" marL="0" indent="0" lvl="0">
              <a:lnSpc>
                <a:spcPts val="2967"/>
              </a:lnSpc>
            </a:pPr>
            <a:r>
              <a:rPr lang="en-US" sz="1854" spc="92">
                <a:solidFill>
                  <a:srgbClr val="FFF2D8"/>
                </a:solidFill>
                <a:latin typeface="Roboto"/>
                <a:ea typeface="Roboto"/>
                <a:cs typeface="Roboto"/>
                <a:sym typeface="Roboto"/>
              </a:rPr>
              <a:t>YA Services Librarian</a:t>
            </a:r>
          </a:p>
        </p:txBody>
      </p:sp>
      <p:sp>
        <p:nvSpPr>
          <p:cNvPr name="TextBox 47" id="47"/>
          <p:cNvSpPr txBox="true"/>
          <p:nvPr/>
        </p:nvSpPr>
        <p:spPr>
          <a:xfrm rot="0">
            <a:off x="10910720" y="1964691"/>
            <a:ext cx="7008346" cy="8660129"/>
          </a:xfrm>
          <a:prstGeom prst="rect">
            <a:avLst/>
          </a:prstGeom>
        </p:spPr>
        <p:txBody>
          <a:bodyPr anchor="t" rtlCol="false" tIns="0" lIns="0" bIns="0" rIns="0">
            <a:spAutoFit/>
          </a:bodyPr>
          <a:lstStyle/>
          <a:p>
            <a:pPr algn="ctr">
              <a:lnSpc>
                <a:spcPts val="3840"/>
              </a:lnSpc>
            </a:pPr>
            <a:r>
              <a:rPr lang="en-US" b="true" sz="2400" spc="216">
                <a:solidFill>
                  <a:srgbClr val="000000"/>
                </a:solidFill>
                <a:latin typeface="Roboto Bold"/>
                <a:ea typeface="Roboto Bold"/>
                <a:cs typeface="Roboto Bold"/>
                <a:sym typeface="Roboto Bold"/>
              </a:rPr>
              <a:t>We collected qualitative data through open-ended survey questions that addressed the social and informational needs that public librarians identified in support of the addition of social workers in their libraries. </a:t>
            </a:r>
          </a:p>
          <a:p>
            <a:pPr algn="ctr">
              <a:lnSpc>
                <a:spcPts val="1599"/>
              </a:lnSpc>
            </a:pPr>
          </a:p>
          <a:p>
            <a:pPr algn="ctr">
              <a:lnSpc>
                <a:spcPts val="3840"/>
              </a:lnSpc>
            </a:pPr>
            <a:r>
              <a:rPr lang="en-US" b="true" sz="2400" spc="216">
                <a:solidFill>
                  <a:srgbClr val="000000"/>
                </a:solidFill>
                <a:latin typeface="Roboto Bold"/>
                <a:ea typeface="Roboto Bold"/>
                <a:cs typeface="Roboto Bold"/>
                <a:sym typeface="Roboto Bold"/>
              </a:rPr>
              <a:t>The survey questions librarians on the types of staff training and patron programming that are necessary for librarians and in-house social workers to effectively meet these needs. </a:t>
            </a:r>
          </a:p>
          <a:p>
            <a:pPr algn="ctr">
              <a:lnSpc>
                <a:spcPts val="1759"/>
              </a:lnSpc>
            </a:pPr>
          </a:p>
          <a:p>
            <a:pPr algn="ctr">
              <a:lnSpc>
                <a:spcPts val="3840"/>
              </a:lnSpc>
            </a:pPr>
            <a:r>
              <a:rPr lang="en-US" b="true" sz="2400" spc="216">
                <a:solidFill>
                  <a:srgbClr val="000000"/>
                </a:solidFill>
                <a:latin typeface="Roboto Bold"/>
                <a:ea typeface="Roboto Bold"/>
                <a:cs typeface="Roboto Bold"/>
                <a:sym typeface="Roboto Bold"/>
              </a:rPr>
              <a:t>Lastly, the survey asks our sample how their public libraries approach the hiring and selection of social workers who will collaborate effectively with librarians to serve their communities.</a:t>
            </a:r>
          </a:p>
          <a:p>
            <a:pPr algn="ctr" marL="0" indent="0" lvl="0">
              <a:lnSpc>
                <a:spcPts val="3840"/>
              </a:lnSpc>
            </a:pPr>
          </a:p>
        </p:txBody>
      </p:sp>
      <p:sp>
        <p:nvSpPr>
          <p:cNvPr name="TextBox 48" id="48"/>
          <p:cNvSpPr txBox="true"/>
          <p:nvPr/>
        </p:nvSpPr>
        <p:spPr>
          <a:xfrm rot="0">
            <a:off x="11695251" y="313520"/>
            <a:ext cx="5350476" cy="1641010"/>
          </a:xfrm>
          <a:prstGeom prst="rect">
            <a:avLst/>
          </a:prstGeom>
        </p:spPr>
        <p:txBody>
          <a:bodyPr anchor="t" rtlCol="false" tIns="0" lIns="0" bIns="0" rIns="0">
            <a:spAutoFit/>
          </a:bodyPr>
          <a:lstStyle/>
          <a:p>
            <a:pPr algn="ctr" marL="0" indent="0" lvl="0">
              <a:lnSpc>
                <a:spcPts val="5680"/>
              </a:lnSpc>
            </a:pPr>
            <a:r>
              <a:rPr lang="en-US" b="true" sz="5680" spc="284">
                <a:solidFill>
                  <a:srgbClr val="113946"/>
                </a:solidFill>
                <a:latin typeface="Helvetica World Bold"/>
                <a:ea typeface="Helvetica World Bold"/>
                <a:cs typeface="Helvetica World Bold"/>
                <a:sym typeface="Helvetica World Bold"/>
              </a:rPr>
              <a:t>QUALITATIVE DATA</a:t>
            </a:r>
          </a:p>
        </p:txBody>
      </p:sp>
      <p:sp>
        <p:nvSpPr>
          <p:cNvPr name="TextBox 49" id="49"/>
          <p:cNvSpPr txBox="true"/>
          <p:nvPr/>
        </p:nvSpPr>
        <p:spPr>
          <a:xfrm rot="0">
            <a:off x="4222282" y="8343267"/>
            <a:ext cx="2671620" cy="435293"/>
          </a:xfrm>
          <a:prstGeom prst="rect">
            <a:avLst/>
          </a:prstGeom>
        </p:spPr>
        <p:txBody>
          <a:bodyPr anchor="t" rtlCol="false" tIns="0" lIns="0" bIns="0" rIns="0">
            <a:spAutoFit/>
          </a:bodyPr>
          <a:lstStyle/>
          <a:p>
            <a:pPr algn="ctr" marL="0" indent="0" lvl="0">
              <a:lnSpc>
                <a:spcPts val="3599"/>
              </a:lnSpc>
            </a:pPr>
            <a:r>
              <a:rPr lang="en-US" b="true" sz="2249" spc="112">
                <a:solidFill>
                  <a:srgbClr val="FFF2D8"/>
                </a:solidFill>
                <a:latin typeface="Roboto Bold"/>
                <a:ea typeface="Roboto Bold"/>
                <a:cs typeface="Roboto Bold"/>
                <a:sym typeface="Roboto Bold"/>
              </a:rPr>
              <a:t>Pinellas County</a:t>
            </a:r>
          </a:p>
        </p:txBody>
      </p:sp>
      <p:grpSp>
        <p:nvGrpSpPr>
          <p:cNvPr name="Group 50" id="50"/>
          <p:cNvGrpSpPr/>
          <p:nvPr/>
        </p:nvGrpSpPr>
        <p:grpSpPr>
          <a:xfrm rot="0">
            <a:off x="-535822" y="167876"/>
            <a:ext cx="6543541" cy="738301"/>
            <a:chOff x="0" y="0"/>
            <a:chExt cx="8724721" cy="984402"/>
          </a:xfrm>
        </p:grpSpPr>
        <p:grpSp>
          <p:nvGrpSpPr>
            <p:cNvPr name="Group 51" id="51"/>
            <p:cNvGrpSpPr/>
            <p:nvPr/>
          </p:nvGrpSpPr>
          <p:grpSpPr>
            <a:xfrm rot="0">
              <a:off x="0" y="0"/>
              <a:ext cx="8724721" cy="984402"/>
              <a:chOff x="0" y="0"/>
              <a:chExt cx="1794623" cy="202486"/>
            </a:xfrm>
          </p:grpSpPr>
          <p:sp>
            <p:nvSpPr>
              <p:cNvPr name="Freeform 52" id="52"/>
              <p:cNvSpPr/>
              <p:nvPr/>
            </p:nvSpPr>
            <p:spPr>
              <a:xfrm flipH="false" flipV="false" rot="0">
                <a:off x="0" y="0"/>
                <a:ext cx="1794623" cy="202486"/>
              </a:xfrm>
              <a:custGeom>
                <a:avLst/>
                <a:gdLst/>
                <a:ahLst/>
                <a:cxnLst/>
                <a:rect r="r" b="b" t="t" l="l"/>
                <a:pathLst>
                  <a:path h="202486" w="1794623">
                    <a:moveTo>
                      <a:pt x="17043" y="0"/>
                    </a:moveTo>
                    <a:lnTo>
                      <a:pt x="1777580" y="0"/>
                    </a:lnTo>
                    <a:cubicBezTo>
                      <a:pt x="1786993" y="0"/>
                      <a:pt x="1794623" y="7630"/>
                      <a:pt x="1794623" y="17043"/>
                    </a:cubicBezTo>
                    <a:lnTo>
                      <a:pt x="1794623" y="185443"/>
                    </a:lnTo>
                    <a:cubicBezTo>
                      <a:pt x="1794623" y="189963"/>
                      <a:pt x="1792828" y="194298"/>
                      <a:pt x="1789631" y="197494"/>
                    </a:cubicBezTo>
                    <a:cubicBezTo>
                      <a:pt x="1786435" y="200690"/>
                      <a:pt x="1782101" y="202486"/>
                      <a:pt x="1777580" y="202486"/>
                    </a:cubicBezTo>
                    <a:lnTo>
                      <a:pt x="17043" y="202486"/>
                    </a:lnTo>
                    <a:cubicBezTo>
                      <a:pt x="12523" y="202486"/>
                      <a:pt x="8188" y="200690"/>
                      <a:pt x="4992" y="197494"/>
                    </a:cubicBezTo>
                    <a:cubicBezTo>
                      <a:pt x="1796" y="194298"/>
                      <a:pt x="0" y="189963"/>
                      <a:pt x="0" y="185443"/>
                    </a:cubicBezTo>
                    <a:lnTo>
                      <a:pt x="0" y="17043"/>
                    </a:lnTo>
                    <a:cubicBezTo>
                      <a:pt x="0" y="12523"/>
                      <a:pt x="1796" y="8188"/>
                      <a:pt x="4992" y="4992"/>
                    </a:cubicBezTo>
                    <a:cubicBezTo>
                      <a:pt x="8188" y="1796"/>
                      <a:pt x="12523" y="0"/>
                      <a:pt x="17043" y="0"/>
                    </a:cubicBezTo>
                    <a:close/>
                  </a:path>
                </a:pathLst>
              </a:custGeom>
              <a:solidFill>
                <a:srgbClr val="B99470"/>
              </a:solidFill>
            </p:spPr>
          </p:sp>
          <p:sp>
            <p:nvSpPr>
              <p:cNvPr name="TextBox 53" id="53"/>
              <p:cNvSpPr txBox="true"/>
              <p:nvPr/>
            </p:nvSpPr>
            <p:spPr>
              <a:xfrm>
                <a:off x="0" y="-95250"/>
                <a:ext cx="1794623" cy="297736"/>
              </a:xfrm>
              <a:prstGeom prst="rect">
                <a:avLst/>
              </a:prstGeom>
            </p:spPr>
            <p:txBody>
              <a:bodyPr anchor="ctr" rtlCol="false" tIns="50800" lIns="50800" bIns="50800" rIns="50800"/>
              <a:lstStyle/>
              <a:p>
                <a:pPr algn="ctr">
                  <a:lnSpc>
                    <a:spcPts val="3999"/>
                  </a:lnSpc>
                </a:pPr>
              </a:p>
            </p:txBody>
          </p:sp>
        </p:grpSp>
        <p:sp>
          <p:nvSpPr>
            <p:cNvPr name="Freeform 54" id="54"/>
            <p:cNvSpPr/>
            <p:nvPr/>
          </p:nvSpPr>
          <p:spPr>
            <a:xfrm flipH="false" flipV="false" rot="0">
              <a:off x="6882347" y="186571"/>
              <a:ext cx="1009140" cy="611260"/>
            </a:xfrm>
            <a:custGeom>
              <a:avLst/>
              <a:gdLst/>
              <a:ahLst/>
              <a:cxnLst/>
              <a:rect r="r" b="b" t="t" l="l"/>
              <a:pathLst>
                <a:path h="611260" w="1009140">
                  <a:moveTo>
                    <a:pt x="0" y="0"/>
                  </a:moveTo>
                  <a:lnTo>
                    <a:pt x="1009140" y="0"/>
                  </a:lnTo>
                  <a:lnTo>
                    <a:pt x="1009140" y="611260"/>
                  </a:lnTo>
                  <a:lnTo>
                    <a:pt x="0" y="61126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55" id="55"/>
            <p:cNvSpPr txBox="true"/>
            <p:nvPr/>
          </p:nvSpPr>
          <p:spPr>
            <a:xfrm rot="0">
              <a:off x="1782662" y="164660"/>
              <a:ext cx="5099685" cy="551612"/>
            </a:xfrm>
            <a:prstGeom prst="rect">
              <a:avLst/>
            </a:prstGeom>
          </p:spPr>
          <p:txBody>
            <a:bodyPr anchor="t" rtlCol="false" tIns="0" lIns="0" bIns="0" rIns="0">
              <a:spAutoFit/>
            </a:bodyPr>
            <a:lstStyle/>
            <a:p>
              <a:pPr algn="r">
                <a:lnSpc>
                  <a:spcPts val="3687"/>
                </a:lnSpc>
              </a:pPr>
              <a:r>
                <a:rPr lang="en-US" sz="2304" spc="230">
                  <a:solidFill>
                    <a:srgbClr val="FFF2D8"/>
                  </a:solidFill>
                  <a:latin typeface="Inter"/>
                  <a:ea typeface="Inter"/>
                  <a:cs typeface="Inter"/>
                  <a:sym typeface="Inter"/>
                </a:rPr>
                <a:t>Public Library Group 1</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DAGU0dnt1p8</dc:identifier>
  <dcterms:modified xsi:type="dcterms:W3CDTF">2011-08-01T06:04:30Z</dcterms:modified>
  <cp:revision>1</cp:revision>
  <dc:title>Public Library Group 1 with edits</dc:title>
</cp:coreProperties>
</file>